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665" r:id="rId1"/>
  </p:sldMasterIdLst>
  <p:notesMasterIdLst>
    <p:notesMasterId r:id="rId34"/>
  </p:notesMasterIdLst>
  <p:handoutMasterIdLst>
    <p:handoutMasterId r:id="rId35"/>
  </p:handoutMasterIdLst>
  <p:sldIdLst>
    <p:sldId id="257" r:id="rId2"/>
    <p:sldId id="507" r:id="rId3"/>
    <p:sldId id="506" r:id="rId4"/>
    <p:sldId id="390" r:id="rId5"/>
    <p:sldId id="489" r:id="rId6"/>
    <p:sldId id="496" r:id="rId7"/>
    <p:sldId id="411" r:id="rId8"/>
    <p:sldId id="398" r:id="rId9"/>
    <p:sldId id="401" r:id="rId10"/>
    <p:sldId id="399" r:id="rId11"/>
    <p:sldId id="400" r:id="rId12"/>
    <p:sldId id="497" r:id="rId13"/>
    <p:sldId id="498" r:id="rId14"/>
    <p:sldId id="508" r:id="rId15"/>
    <p:sldId id="499" r:id="rId16"/>
    <p:sldId id="500" r:id="rId17"/>
    <p:sldId id="471" r:id="rId18"/>
    <p:sldId id="502" r:id="rId19"/>
    <p:sldId id="421" r:id="rId20"/>
    <p:sldId id="509" r:id="rId21"/>
    <p:sldId id="432" r:id="rId22"/>
    <p:sldId id="467" r:id="rId23"/>
    <p:sldId id="454" r:id="rId24"/>
    <p:sldId id="434" r:id="rId25"/>
    <p:sldId id="356" r:id="rId26"/>
    <p:sldId id="302" r:id="rId27"/>
    <p:sldId id="321" r:id="rId28"/>
    <p:sldId id="277" r:id="rId29"/>
    <p:sldId id="437" r:id="rId30"/>
    <p:sldId id="453" r:id="rId31"/>
    <p:sldId id="446" r:id="rId32"/>
    <p:sldId id="258" r:id="rId3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EF5B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1348"/>
    <p:restoredTop sz="95537"/>
  </p:normalViewPr>
  <p:slideViewPr>
    <p:cSldViewPr snapToGrid="0" snapToObjects="1">
      <p:cViewPr varScale="1">
        <p:scale>
          <a:sx n="79" d="100"/>
          <a:sy n="79" d="100"/>
        </p:scale>
        <p:origin x="240" y="480"/>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44" d="100"/>
        <a:sy n="44" d="100"/>
      </p:scale>
      <p:origin x="0" y="0"/>
    </p:cViewPr>
  </p:sorterViewPr>
  <p:notesViewPr>
    <p:cSldViewPr snapToGrid="0" snapToObjects="1">
      <p:cViewPr>
        <p:scale>
          <a:sx n="90" d="100"/>
          <a:sy n="90" d="100"/>
        </p:scale>
        <p:origin x="2920" y="-16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 Id="rId8" Type="http://schemas.openxmlformats.org/officeDocument/2006/relationships/slide" Target="slides/slide7.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D7055C3-3312-CF45-A151-F0518C0BFCCD}" type="doc">
      <dgm:prSet loTypeId="urn:microsoft.com/office/officeart/2005/8/layout/pyramid2" loCatId="" qsTypeId="urn:microsoft.com/office/officeart/2005/8/quickstyle/simple1" qsCatId="simple" csTypeId="urn:microsoft.com/office/officeart/2005/8/colors/accent1_2" csCatId="accent1" phldr="1"/>
      <dgm:spPr/>
    </dgm:pt>
    <dgm:pt modelId="{2A6E9AC6-413A-DE4E-8BF0-AA2E09E49FC7}">
      <dgm:prSet phldrT="[Text]"/>
      <dgm:spPr/>
      <dgm:t>
        <a:bodyPr/>
        <a:lstStyle/>
        <a:p>
          <a:r>
            <a:rPr lang="en-US" dirty="0"/>
            <a:t>Intersex cultures</a:t>
          </a:r>
        </a:p>
      </dgm:t>
    </dgm:pt>
    <dgm:pt modelId="{45C3E130-F642-0441-9617-F63DBB450BA6}" type="parTrans" cxnId="{83532EFB-39F5-A341-8BD3-61C53EA58A0A}">
      <dgm:prSet/>
      <dgm:spPr/>
      <dgm:t>
        <a:bodyPr/>
        <a:lstStyle/>
        <a:p>
          <a:endParaRPr lang="en-US"/>
        </a:p>
      </dgm:t>
    </dgm:pt>
    <dgm:pt modelId="{CF5D065E-72B4-E841-9D55-142299078544}" type="sibTrans" cxnId="{83532EFB-39F5-A341-8BD3-61C53EA58A0A}">
      <dgm:prSet/>
      <dgm:spPr/>
      <dgm:t>
        <a:bodyPr/>
        <a:lstStyle/>
        <a:p>
          <a:endParaRPr lang="en-US"/>
        </a:p>
      </dgm:t>
    </dgm:pt>
    <dgm:pt modelId="{851DBF21-7789-824A-9CF0-9A51A6E98DFF}">
      <dgm:prSet/>
      <dgm:spPr/>
      <dgm:t>
        <a:bodyPr/>
        <a:lstStyle/>
        <a:p>
          <a:r>
            <a:rPr lang="en-US" dirty="0"/>
            <a:t>Intersex Leaders: activists, supportive academics, support groups etc.  </a:t>
          </a:r>
        </a:p>
      </dgm:t>
    </dgm:pt>
    <dgm:pt modelId="{E350B230-A63C-2A4F-A419-587935F8426A}" type="parTrans" cxnId="{9AB00689-BD12-0D4D-A54F-B4771CEA0BC0}">
      <dgm:prSet/>
      <dgm:spPr/>
      <dgm:t>
        <a:bodyPr/>
        <a:lstStyle/>
        <a:p>
          <a:endParaRPr lang="en-US"/>
        </a:p>
      </dgm:t>
    </dgm:pt>
    <dgm:pt modelId="{51D406B2-8742-064C-AAE0-8CAA53D36DF9}" type="sibTrans" cxnId="{9AB00689-BD12-0D4D-A54F-B4771CEA0BC0}">
      <dgm:prSet/>
      <dgm:spPr/>
      <dgm:t>
        <a:bodyPr/>
        <a:lstStyle/>
        <a:p>
          <a:endParaRPr lang="en-US"/>
        </a:p>
      </dgm:t>
    </dgm:pt>
    <dgm:pt modelId="{91C625F4-E987-A940-AF35-A2658ED06FC6}">
      <dgm:prSet/>
      <dgm:spPr/>
      <dgm:t>
        <a:bodyPr/>
        <a:lstStyle/>
        <a:p>
          <a:r>
            <a:rPr lang="en-US" dirty="0"/>
            <a:t>Intersex spirituality</a:t>
          </a:r>
        </a:p>
      </dgm:t>
    </dgm:pt>
    <dgm:pt modelId="{CAF409A3-0175-274E-93CC-6BF532F03266}" type="sibTrans" cxnId="{0B815752-C5C3-BC41-9B38-5031A48C6195}">
      <dgm:prSet/>
      <dgm:spPr/>
      <dgm:t>
        <a:bodyPr/>
        <a:lstStyle/>
        <a:p>
          <a:endParaRPr lang="en-US"/>
        </a:p>
      </dgm:t>
    </dgm:pt>
    <dgm:pt modelId="{AED3D1E7-547A-EF4D-AE14-3A7BC16B9BF1}" type="parTrans" cxnId="{0B815752-C5C3-BC41-9B38-5031A48C6195}">
      <dgm:prSet/>
      <dgm:spPr/>
      <dgm:t>
        <a:bodyPr/>
        <a:lstStyle/>
        <a:p>
          <a:endParaRPr lang="en-US"/>
        </a:p>
      </dgm:t>
    </dgm:pt>
    <dgm:pt modelId="{C580EB4C-A33B-514B-B77E-C2F7E072C44C}">
      <dgm:prSet phldrT="[Text]"/>
      <dgm:spPr/>
      <dgm:t>
        <a:bodyPr/>
        <a:lstStyle/>
        <a:p>
          <a:r>
            <a:rPr lang="en-US" dirty="0"/>
            <a:t>Intersex legal &amp; political actions</a:t>
          </a:r>
        </a:p>
      </dgm:t>
    </dgm:pt>
    <dgm:pt modelId="{EE403D42-32AC-E642-A3F2-D67652361D8B}" type="sibTrans" cxnId="{3505851F-5870-C041-ADB4-17536AFAEA89}">
      <dgm:prSet/>
      <dgm:spPr/>
      <dgm:t>
        <a:bodyPr/>
        <a:lstStyle/>
        <a:p>
          <a:endParaRPr lang="en-US"/>
        </a:p>
      </dgm:t>
    </dgm:pt>
    <dgm:pt modelId="{B2E9796B-D95D-7F45-8F45-1DF1C8B8E2B3}" type="parTrans" cxnId="{3505851F-5870-C041-ADB4-17536AFAEA89}">
      <dgm:prSet/>
      <dgm:spPr/>
      <dgm:t>
        <a:bodyPr/>
        <a:lstStyle/>
        <a:p>
          <a:endParaRPr lang="en-US"/>
        </a:p>
      </dgm:t>
    </dgm:pt>
    <dgm:pt modelId="{0040C7CF-3A26-A748-B675-5A1ACF257CF1}">
      <dgm:prSet phldrT="[Text]"/>
      <dgm:spPr/>
      <dgm:t>
        <a:bodyPr/>
        <a:lstStyle/>
        <a:p>
          <a:r>
            <a:rPr lang="en-US" dirty="0"/>
            <a:t>Intersex social experiences</a:t>
          </a:r>
        </a:p>
      </dgm:t>
    </dgm:pt>
    <dgm:pt modelId="{CDB9DC18-3F17-8B4C-9FA7-508A5D0822F8}" type="sibTrans" cxnId="{1C156A64-6F30-5F4E-B27B-6B681FEF4C1D}">
      <dgm:prSet/>
      <dgm:spPr/>
      <dgm:t>
        <a:bodyPr/>
        <a:lstStyle/>
        <a:p>
          <a:endParaRPr lang="en-US"/>
        </a:p>
      </dgm:t>
    </dgm:pt>
    <dgm:pt modelId="{D7A79FD2-7BA7-FD47-B64A-964070A36770}" type="parTrans" cxnId="{1C156A64-6F30-5F4E-B27B-6B681FEF4C1D}">
      <dgm:prSet/>
      <dgm:spPr/>
      <dgm:t>
        <a:bodyPr/>
        <a:lstStyle/>
        <a:p>
          <a:endParaRPr lang="en-US"/>
        </a:p>
      </dgm:t>
    </dgm:pt>
    <dgm:pt modelId="{D48FB255-D086-E844-BDD5-FA9FF42BAF0F}">
      <dgm:prSet/>
      <dgm:spPr/>
      <dgm:t>
        <a:bodyPr/>
        <a:lstStyle/>
        <a:p>
          <a:r>
            <a:rPr lang="en-US" dirty="0"/>
            <a:t>Intersex histories &amp; nationalities</a:t>
          </a:r>
        </a:p>
      </dgm:t>
    </dgm:pt>
    <dgm:pt modelId="{F575AA0D-D807-8A4C-9E1B-1B29FFD42CC9}" type="parTrans" cxnId="{FE4AF31B-90C5-E34D-9085-F9BABAA49002}">
      <dgm:prSet/>
      <dgm:spPr/>
      <dgm:t>
        <a:bodyPr/>
        <a:lstStyle/>
        <a:p>
          <a:endParaRPr lang="en-US"/>
        </a:p>
      </dgm:t>
    </dgm:pt>
    <dgm:pt modelId="{7332497C-4253-EE49-A24D-9E2297DAA481}" type="sibTrans" cxnId="{FE4AF31B-90C5-E34D-9085-F9BABAA49002}">
      <dgm:prSet/>
      <dgm:spPr/>
      <dgm:t>
        <a:bodyPr/>
        <a:lstStyle/>
        <a:p>
          <a:endParaRPr lang="en-US"/>
        </a:p>
      </dgm:t>
    </dgm:pt>
    <dgm:pt modelId="{C54EC671-C9DC-D448-B4AA-9151B83E3C97}">
      <dgm:prSet/>
      <dgm:spPr/>
      <dgm:t>
        <a:bodyPr/>
        <a:lstStyle/>
        <a:p>
          <a:r>
            <a:rPr lang="en-US" dirty="0"/>
            <a:t>Intersex diversity of identities</a:t>
          </a:r>
        </a:p>
      </dgm:t>
    </dgm:pt>
    <dgm:pt modelId="{D8F78EDF-12D9-8F4A-B120-57B0948677CF}" type="parTrans" cxnId="{0D60099D-7FAA-E440-8ECC-89CA634B7281}">
      <dgm:prSet/>
      <dgm:spPr/>
      <dgm:t>
        <a:bodyPr/>
        <a:lstStyle/>
        <a:p>
          <a:endParaRPr lang="en-US"/>
        </a:p>
      </dgm:t>
    </dgm:pt>
    <dgm:pt modelId="{A52EC266-E41A-6B4F-8B00-E90E6EFD3978}" type="sibTrans" cxnId="{0D60099D-7FAA-E440-8ECC-89CA634B7281}">
      <dgm:prSet/>
      <dgm:spPr/>
      <dgm:t>
        <a:bodyPr/>
        <a:lstStyle/>
        <a:p>
          <a:endParaRPr lang="en-US"/>
        </a:p>
      </dgm:t>
    </dgm:pt>
    <dgm:pt modelId="{D38C03A8-3FDB-DD4A-9835-4BA3B59D3AA8}" type="pres">
      <dgm:prSet presAssocID="{0D7055C3-3312-CF45-A151-F0518C0BFCCD}" presName="compositeShape" presStyleCnt="0">
        <dgm:presLayoutVars>
          <dgm:dir/>
          <dgm:resizeHandles/>
        </dgm:presLayoutVars>
      </dgm:prSet>
      <dgm:spPr/>
    </dgm:pt>
    <dgm:pt modelId="{C812FDDD-BC78-E749-8BE3-E2C4DEF6E1DD}" type="pres">
      <dgm:prSet presAssocID="{0D7055C3-3312-CF45-A151-F0518C0BFCCD}" presName="pyramid" presStyleLbl="node1" presStyleIdx="0" presStyleCnt="1"/>
      <dgm:spPr/>
    </dgm:pt>
    <dgm:pt modelId="{493684E6-5EF0-654E-98AE-796CC135BAD8}" type="pres">
      <dgm:prSet presAssocID="{0D7055C3-3312-CF45-A151-F0518C0BFCCD}" presName="theList" presStyleCnt="0"/>
      <dgm:spPr/>
    </dgm:pt>
    <dgm:pt modelId="{59A02236-3704-714D-9DAC-53F7F0498682}" type="pres">
      <dgm:prSet presAssocID="{D48FB255-D086-E844-BDD5-FA9FF42BAF0F}" presName="aNode" presStyleLbl="fgAcc1" presStyleIdx="0" presStyleCnt="7">
        <dgm:presLayoutVars>
          <dgm:bulletEnabled val="1"/>
        </dgm:presLayoutVars>
      </dgm:prSet>
      <dgm:spPr/>
    </dgm:pt>
    <dgm:pt modelId="{EE9C2629-F4C8-1A42-9D2F-224CF491B510}" type="pres">
      <dgm:prSet presAssocID="{D48FB255-D086-E844-BDD5-FA9FF42BAF0F}" presName="aSpace" presStyleCnt="0"/>
      <dgm:spPr/>
    </dgm:pt>
    <dgm:pt modelId="{2A56C419-E40D-284B-B625-A82717958E10}" type="pres">
      <dgm:prSet presAssocID="{2A6E9AC6-413A-DE4E-8BF0-AA2E09E49FC7}" presName="aNode" presStyleLbl="fgAcc1" presStyleIdx="1" presStyleCnt="7">
        <dgm:presLayoutVars>
          <dgm:bulletEnabled val="1"/>
        </dgm:presLayoutVars>
      </dgm:prSet>
      <dgm:spPr/>
    </dgm:pt>
    <dgm:pt modelId="{99E6CCCE-F794-1943-96C0-6C35613C42F4}" type="pres">
      <dgm:prSet presAssocID="{2A6E9AC6-413A-DE4E-8BF0-AA2E09E49FC7}" presName="aSpace" presStyleCnt="0"/>
      <dgm:spPr/>
    </dgm:pt>
    <dgm:pt modelId="{46DC4F67-5897-4043-9B83-8C7390D21D55}" type="pres">
      <dgm:prSet presAssocID="{0040C7CF-3A26-A748-B675-5A1ACF257CF1}" presName="aNode" presStyleLbl="fgAcc1" presStyleIdx="2" presStyleCnt="7">
        <dgm:presLayoutVars>
          <dgm:bulletEnabled val="1"/>
        </dgm:presLayoutVars>
      </dgm:prSet>
      <dgm:spPr/>
    </dgm:pt>
    <dgm:pt modelId="{3F7811D5-9A0C-2A4E-8A1D-CC680FED8E05}" type="pres">
      <dgm:prSet presAssocID="{0040C7CF-3A26-A748-B675-5A1ACF257CF1}" presName="aSpace" presStyleCnt="0"/>
      <dgm:spPr/>
    </dgm:pt>
    <dgm:pt modelId="{07617448-6BEB-494A-A34A-1CEA5B142E49}" type="pres">
      <dgm:prSet presAssocID="{C580EB4C-A33B-514B-B77E-C2F7E072C44C}" presName="aNode" presStyleLbl="fgAcc1" presStyleIdx="3" presStyleCnt="7">
        <dgm:presLayoutVars>
          <dgm:bulletEnabled val="1"/>
        </dgm:presLayoutVars>
      </dgm:prSet>
      <dgm:spPr/>
    </dgm:pt>
    <dgm:pt modelId="{CCE37DD0-3FAC-CE44-B832-6940943C1605}" type="pres">
      <dgm:prSet presAssocID="{C580EB4C-A33B-514B-B77E-C2F7E072C44C}" presName="aSpace" presStyleCnt="0"/>
      <dgm:spPr/>
    </dgm:pt>
    <dgm:pt modelId="{2F92453E-3414-D443-A188-C4767AA72248}" type="pres">
      <dgm:prSet presAssocID="{91C625F4-E987-A940-AF35-A2658ED06FC6}" presName="aNode" presStyleLbl="fgAcc1" presStyleIdx="4" presStyleCnt="7">
        <dgm:presLayoutVars>
          <dgm:bulletEnabled val="1"/>
        </dgm:presLayoutVars>
      </dgm:prSet>
      <dgm:spPr/>
    </dgm:pt>
    <dgm:pt modelId="{52F7C6B9-D241-804A-AE6A-7EF885822EAF}" type="pres">
      <dgm:prSet presAssocID="{91C625F4-E987-A940-AF35-A2658ED06FC6}" presName="aSpace" presStyleCnt="0"/>
      <dgm:spPr/>
    </dgm:pt>
    <dgm:pt modelId="{334D6C8A-C4EA-544B-A8DC-D7C31C153D93}" type="pres">
      <dgm:prSet presAssocID="{C54EC671-C9DC-D448-B4AA-9151B83E3C97}" presName="aNode" presStyleLbl="fgAcc1" presStyleIdx="5" presStyleCnt="7">
        <dgm:presLayoutVars>
          <dgm:bulletEnabled val="1"/>
        </dgm:presLayoutVars>
      </dgm:prSet>
      <dgm:spPr/>
    </dgm:pt>
    <dgm:pt modelId="{76927A4E-9AEA-0749-9DF4-2358F84C83D7}" type="pres">
      <dgm:prSet presAssocID="{C54EC671-C9DC-D448-B4AA-9151B83E3C97}" presName="aSpace" presStyleCnt="0"/>
      <dgm:spPr/>
    </dgm:pt>
    <dgm:pt modelId="{7C81D3EB-2CB6-E549-A15B-FEAD3F8BED62}" type="pres">
      <dgm:prSet presAssocID="{851DBF21-7789-824A-9CF0-9A51A6E98DFF}" presName="aNode" presStyleLbl="fgAcc1" presStyleIdx="6" presStyleCnt="7">
        <dgm:presLayoutVars>
          <dgm:bulletEnabled val="1"/>
        </dgm:presLayoutVars>
      </dgm:prSet>
      <dgm:spPr/>
    </dgm:pt>
    <dgm:pt modelId="{567598F2-04C2-CA4E-9023-83344C788C8F}" type="pres">
      <dgm:prSet presAssocID="{851DBF21-7789-824A-9CF0-9A51A6E98DFF}" presName="aSpace" presStyleCnt="0"/>
      <dgm:spPr/>
    </dgm:pt>
  </dgm:ptLst>
  <dgm:cxnLst>
    <dgm:cxn modelId="{FE4AF31B-90C5-E34D-9085-F9BABAA49002}" srcId="{0D7055C3-3312-CF45-A151-F0518C0BFCCD}" destId="{D48FB255-D086-E844-BDD5-FA9FF42BAF0F}" srcOrd="0" destOrd="0" parTransId="{F575AA0D-D807-8A4C-9E1B-1B29FFD42CC9}" sibTransId="{7332497C-4253-EE49-A24D-9E2297DAA481}"/>
    <dgm:cxn modelId="{3505851F-5870-C041-ADB4-17536AFAEA89}" srcId="{0D7055C3-3312-CF45-A151-F0518C0BFCCD}" destId="{C580EB4C-A33B-514B-B77E-C2F7E072C44C}" srcOrd="3" destOrd="0" parTransId="{B2E9796B-D95D-7F45-8F45-1DF1C8B8E2B3}" sibTransId="{EE403D42-32AC-E642-A3F2-D67652361D8B}"/>
    <dgm:cxn modelId="{45F4753E-61F7-824F-ADF0-99A6101B09B0}" type="presOf" srcId="{91C625F4-E987-A940-AF35-A2658ED06FC6}" destId="{2F92453E-3414-D443-A188-C4767AA72248}" srcOrd="0" destOrd="0" presId="urn:microsoft.com/office/officeart/2005/8/layout/pyramid2"/>
    <dgm:cxn modelId="{5A670547-1742-FA46-B7DF-CE7FAD5AB24B}" type="presOf" srcId="{2A6E9AC6-413A-DE4E-8BF0-AA2E09E49FC7}" destId="{2A56C419-E40D-284B-B625-A82717958E10}" srcOrd="0" destOrd="0" presId="urn:microsoft.com/office/officeart/2005/8/layout/pyramid2"/>
    <dgm:cxn modelId="{0B815752-C5C3-BC41-9B38-5031A48C6195}" srcId="{0D7055C3-3312-CF45-A151-F0518C0BFCCD}" destId="{91C625F4-E987-A940-AF35-A2658ED06FC6}" srcOrd="4" destOrd="0" parTransId="{AED3D1E7-547A-EF4D-AE14-3A7BC16B9BF1}" sibTransId="{CAF409A3-0175-274E-93CC-6BF532F03266}"/>
    <dgm:cxn modelId="{1C156A64-6F30-5F4E-B27B-6B681FEF4C1D}" srcId="{0D7055C3-3312-CF45-A151-F0518C0BFCCD}" destId="{0040C7CF-3A26-A748-B675-5A1ACF257CF1}" srcOrd="2" destOrd="0" parTransId="{D7A79FD2-7BA7-FD47-B64A-964070A36770}" sibTransId="{CDB9DC18-3F17-8B4C-9FA7-508A5D0822F8}"/>
    <dgm:cxn modelId="{9AB00689-BD12-0D4D-A54F-B4771CEA0BC0}" srcId="{0D7055C3-3312-CF45-A151-F0518C0BFCCD}" destId="{851DBF21-7789-824A-9CF0-9A51A6E98DFF}" srcOrd="6" destOrd="0" parTransId="{E350B230-A63C-2A4F-A419-587935F8426A}" sibTransId="{51D406B2-8742-064C-AAE0-8CAA53D36DF9}"/>
    <dgm:cxn modelId="{748E6992-C00A-4441-814D-DE8610F42931}" type="presOf" srcId="{C54EC671-C9DC-D448-B4AA-9151B83E3C97}" destId="{334D6C8A-C4EA-544B-A8DC-D7C31C153D93}" srcOrd="0" destOrd="0" presId="urn:microsoft.com/office/officeart/2005/8/layout/pyramid2"/>
    <dgm:cxn modelId="{93487992-01A8-FB4E-8717-38224E0EC989}" type="presOf" srcId="{0040C7CF-3A26-A748-B675-5A1ACF257CF1}" destId="{46DC4F67-5897-4043-9B83-8C7390D21D55}" srcOrd="0" destOrd="0" presId="urn:microsoft.com/office/officeart/2005/8/layout/pyramid2"/>
    <dgm:cxn modelId="{210F6297-1E4C-9146-B3A5-E814CD482C5F}" type="presOf" srcId="{0D7055C3-3312-CF45-A151-F0518C0BFCCD}" destId="{D38C03A8-3FDB-DD4A-9835-4BA3B59D3AA8}" srcOrd="0" destOrd="0" presId="urn:microsoft.com/office/officeart/2005/8/layout/pyramid2"/>
    <dgm:cxn modelId="{0D60099D-7FAA-E440-8ECC-89CA634B7281}" srcId="{0D7055C3-3312-CF45-A151-F0518C0BFCCD}" destId="{C54EC671-C9DC-D448-B4AA-9151B83E3C97}" srcOrd="5" destOrd="0" parTransId="{D8F78EDF-12D9-8F4A-B120-57B0948677CF}" sibTransId="{A52EC266-E41A-6B4F-8B00-E90E6EFD3978}"/>
    <dgm:cxn modelId="{124E89B4-BEFD-624F-837A-298AB8564FFA}" type="presOf" srcId="{851DBF21-7789-824A-9CF0-9A51A6E98DFF}" destId="{7C81D3EB-2CB6-E549-A15B-FEAD3F8BED62}" srcOrd="0" destOrd="0" presId="urn:microsoft.com/office/officeart/2005/8/layout/pyramid2"/>
    <dgm:cxn modelId="{E77EB1B5-9FAC-7C4A-80CE-B380F342F26E}" type="presOf" srcId="{C580EB4C-A33B-514B-B77E-C2F7E072C44C}" destId="{07617448-6BEB-494A-A34A-1CEA5B142E49}" srcOrd="0" destOrd="0" presId="urn:microsoft.com/office/officeart/2005/8/layout/pyramid2"/>
    <dgm:cxn modelId="{FB947DC9-90C4-6D47-B7C2-B57D865F2260}" type="presOf" srcId="{D48FB255-D086-E844-BDD5-FA9FF42BAF0F}" destId="{59A02236-3704-714D-9DAC-53F7F0498682}" srcOrd="0" destOrd="0" presId="urn:microsoft.com/office/officeart/2005/8/layout/pyramid2"/>
    <dgm:cxn modelId="{83532EFB-39F5-A341-8BD3-61C53EA58A0A}" srcId="{0D7055C3-3312-CF45-A151-F0518C0BFCCD}" destId="{2A6E9AC6-413A-DE4E-8BF0-AA2E09E49FC7}" srcOrd="1" destOrd="0" parTransId="{45C3E130-F642-0441-9617-F63DBB450BA6}" sibTransId="{CF5D065E-72B4-E841-9D55-142299078544}"/>
    <dgm:cxn modelId="{FD10F3DD-1CCB-CD43-B33E-EFF5297DFF6E}" type="presParOf" srcId="{D38C03A8-3FDB-DD4A-9835-4BA3B59D3AA8}" destId="{C812FDDD-BC78-E749-8BE3-E2C4DEF6E1DD}" srcOrd="0" destOrd="0" presId="urn:microsoft.com/office/officeart/2005/8/layout/pyramid2"/>
    <dgm:cxn modelId="{E4AE8EB3-3AC3-9F4E-912C-ACF730334240}" type="presParOf" srcId="{D38C03A8-3FDB-DD4A-9835-4BA3B59D3AA8}" destId="{493684E6-5EF0-654E-98AE-796CC135BAD8}" srcOrd="1" destOrd="0" presId="urn:microsoft.com/office/officeart/2005/8/layout/pyramid2"/>
    <dgm:cxn modelId="{99F746F6-BAA5-B143-AFEF-70DF91195585}" type="presParOf" srcId="{493684E6-5EF0-654E-98AE-796CC135BAD8}" destId="{59A02236-3704-714D-9DAC-53F7F0498682}" srcOrd="0" destOrd="0" presId="urn:microsoft.com/office/officeart/2005/8/layout/pyramid2"/>
    <dgm:cxn modelId="{9EF41E6F-B50C-2742-8503-81C24242F655}" type="presParOf" srcId="{493684E6-5EF0-654E-98AE-796CC135BAD8}" destId="{EE9C2629-F4C8-1A42-9D2F-224CF491B510}" srcOrd="1" destOrd="0" presId="urn:microsoft.com/office/officeart/2005/8/layout/pyramid2"/>
    <dgm:cxn modelId="{3AEDE6D4-D2D1-8D41-A405-0F4075CED4BA}" type="presParOf" srcId="{493684E6-5EF0-654E-98AE-796CC135BAD8}" destId="{2A56C419-E40D-284B-B625-A82717958E10}" srcOrd="2" destOrd="0" presId="urn:microsoft.com/office/officeart/2005/8/layout/pyramid2"/>
    <dgm:cxn modelId="{E4558C47-40C5-B147-9869-4B6567B91FA4}" type="presParOf" srcId="{493684E6-5EF0-654E-98AE-796CC135BAD8}" destId="{99E6CCCE-F794-1943-96C0-6C35613C42F4}" srcOrd="3" destOrd="0" presId="urn:microsoft.com/office/officeart/2005/8/layout/pyramid2"/>
    <dgm:cxn modelId="{6AA840ED-D589-C541-880C-5DE35F3B39BC}" type="presParOf" srcId="{493684E6-5EF0-654E-98AE-796CC135BAD8}" destId="{46DC4F67-5897-4043-9B83-8C7390D21D55}" srcOrd="4" destOrd="0" presId="urn:microsoft.com/office/officeart/2005/8/layout/pyramid2"/>
    <dgm:cxn modelId="{AEF8AFB4-42F5-634A-8E53-B97E55ACD2E0}" type="presParOf" srcId="{493684E6-5EF0-654E-98AE-796CC135BAD8}" destId="{3F7811D5-9A0C-2A4E-8A1D-CC680FED8E05}" srcOrd="5" destOrd="0" presId="urn:microsoft.com/office/officeart/2005/8/layout/pyramid2"/>
    <dgm:cxn modelId="{CCE91B73-2237-B845-AA31-402A4379AC83}" type="presParOf" srcId="{493684E6-5EF0-654E-98AE-796CC135BAD8}" destId="{07617448-6BEB-494A-A34A-1CEA5B142E49}" srcOrd="6" destOrd="0" presId="urn:microsoft.com/office/officeart/2005/8/layout/pyramid2"/>
    <dgm:cxn modelId="{AF2B4676-E4B7-514B-83BB-D90EE7F1E005}" type="presParOf" srcId="{493684E6-5EF0-654E-98AE-796CC135BAD8}" destId="{CCE37DD0-3FAC-CE44-B832-6940943C1605}" srcOrd="7" destOrd="0" presId="urn:microsoft.com/office/officeart/2005/8/layout/pyramid2"/>
    <dgm:cxn modelId="{F58040AB-5C52-D048-B13C-F304485C4C7D}" type="presParOf" srcId="{493684E6-5EF0-654E-98AE-796CC135BAD8}" destId="{2F92453E-3414-D443-A188-C4767AA72248}" srcOrd="8" destOrd="0" presId="urn:microsoft.com/office/officeart/2005/8/layout/pyramid2"/>
    <dgm:cxn modelId="{D061D164-C38A-6449-BB6A-48B1B1C580D6}" type="presParOf" srcId="{493684E6-5EF0-654E-98AE-796CC135BAD8}" destId="{52F7C6B9-D241-804A-AE6A-7EF885822EAF}" srcOrd="9" destOrd="0" presId="urn:microsoft.com/office/officeart/2005/8/layout/pyramid2"/>
    <dgm:cxn modelId="{49F52BF0-5CAE-814D-8FDD-6399C653DD79}" type="presParOf" srcId="{493684E6-5EF0-654E-98AE-796CC135BAD8}" destId="{334D6C8A-C4EA-544B-A8DC-D7C31C153D93}" srcOrd="10" destOrd="0" presId="urn:microsoft.com/office/officeart/2005/8/layout/pyramid2"/>
    <dgm:cxn modelId="{6D15D982-3193-424D-A497-846F5224C54B}" type="presParOf" srcId="{493684E6-5EF0-654E-98AE-796CC135BAD8}" destId="{76927A4E-9AEA-0749-9DF4-2358F84C83D7}" srcOrd="11" destOrd="0" presId="urn:microsoft.com/office/officeart/2005/8/layout/pyramid2"/>
    <dgm:cxn modelId="{9167BD8A-4640-BB42-A5BB-95A853FE2170}" type="presParOf" srcId="{493684E6-5EF0-654E-98AE-796CC135BAD8}" destId="{7C81D3EB-2CB6-E549-A15B-FEAD3F8BED62}" srcOrd="12" destOrd="0" presId="urn:microsoft.com/office/officeart/2005/8/layout/pyramid2"/>
    <dgm:cxn modelId="{0F3978F8-3954-EA47-936E-BBD3E75ED1CF}" type="presParOf" srcId="{493684E6-5EF0-654E-98AE-796CC135BAD8}" destId="{567598F2-04C2-CA4E-9023-83344C788C8F}" srcOrd="13"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D981C7E-AD6C-8040-B4F7-63BE2256DBAA}" type="doc">
      <dgm:prSet loTypeId="urn:microsoft.com/office/officeart/2005/8/layout/process4" loCatId="" qsTypeId="urn:microsoft.com/office/officeart/2005/8/quickstyle/simple1" qsCatId="simple" csTypeId="urn:microsoft.com/office/officeart/2005/8/colors/accent1_2" csCatId="accent1" phldr="1"/>
      <dgm:spPr/>
      <dgm:t>
        <a:bodyPr/>
        <a:lstStyle/>
        <a:p>
          <a:endParaRPr lang="en-US"/>
        </a:p>
      </dgm:t>
    </dgm:pt>
    <dgm:pt modelId="{FFD8CA1C-2329-8742-94DD-8C3F0B5B8D8C}">
      <dgm:prSet phldrT="[Text]" custT="1"/>
      <dgm:spPr/>
      <dgm:t>
        <a:bodyPr/>
        <a:lstStyle/>
        <a:p>
          <a:r>
            <a:rPr lang="en-US" sz="1200" b="1" dirty="0"/>
            <a:t>“What you see, you will believe, therefore heteronormative surgery for M or F appearance, and secrecy.” </a:t>
          </a:r>
        </a:p>
      </dgm:t>
    </dgm:pt>
    <dgm:pt modelId="{893E4200-2B0C-3A42-9149-E4401295283A}" type="parTrans" cxnId="{78D5D19F-3FCB-F44A-98CB-C57DA3D6F29A}">
      <dgm:prSet/>
      <dgm:spPr/>
      <dgm:t>
        <a:bodyPr/>
        <a:lstStyle/>
        <a:p>
          <a:endParaRPr lang="en-US"/>
        </a:p>
      </dgm:t>
    </dgm:pt>
    <dgm:pt modelId="{B25A240A-0741-DB4C-8D4B-6CE8808A8123}" type="sibTrans" cxnId="{78D5D19F-3FCB-F44A-98CB-C57DA3D6F29A}">
      <dgm:prSet/>
      <dgm:spPr/>
      <dgm:t>
        <a:bodyPr/>
        <a:lstStyle/>
        <a:p>
          <a:endParaRPr lang="en-US"/>
        </a:p>
      </dgm:t>
    </dgm:pt>
    <dgm:pt modelId="{BB0D87E4-CB79-CF49-9497-0215F834D103}">
      <dgm:prSet phldrT="[Text]"/>
      <dgm:spPr/>
      <dgm:t>
        <a:bodyPr/>
        <a:lstStyle/>
        <a:p>
          <a:r>
            <a:rPr lang="en-US" b="1" dirty="0">
              <a:solidFill>
                <a:schemeClr val="accent3"/>
              </a:solidFill>
            </a:rPr>
            <a:t>1990s Intersex activists’ political resistance</a:t>
          </a:r>
        </a:p>
      </dgm:t>
    </dgm:pt>
    <dgm:pt modelId="{6DB7B89D-6336-AF41-9A86-CF6D9ADE9A12}" type="parTrans" cxnId="{477B3347-0D19-E848-BF78-94221B6815B2}">
      <dgm:prSet/>
      <dgm:spPr/>
      <dgm:t>
        <a:bodyPr/>
        <a:lstStyle/>
        <a:p>
          <a:endParaRPr lang="en-US"/>
        </a:p>
      </dgm:t>
    </dgm:pt>
    <dgm:pt modelId="{672B7B9C-5A1F-FB44-8079-73111EEC5DFF}" type="sibTrans" cxnId="{477B3347-0D19-E848-BF78-94221B6815B2}">
      <dgm:prSet/>
      <dgm:spPr/>
      <dgm:t>
        <a:bodyPr/>
        <a:lstStyle/>
        <a:p>
          <a:endParaRPr lang="en-US"/>
        </a:p>
      </dgm:t>
    </dgm:pt>
    <dgm:pt modelId="{8B43AF3F-4B06-FF40-A7AC-AC11FCC57F44}">
      <dgm:prSet phldrT="[Text]" custT="1"/>
      <dgm:spPr/>
      <dgm:t>
        <a:bodyPr/>
        <a:lstStyle/>
        <a:p>
          <a:r>
            <a:rPr lang="en-US" sz="1200" b="1" dirty="0"/>
            <a:t>Money’s protocol harmed psychologically and physically.</a:t>
          </a:r>
        </a:p>
      </dgm:t>
    </dgm:pt>
    <dgm:pt modelId="{2BB6D686-4965-2A45-97F4-6508B6622374}" type="parTrans" cxnId="{986B41F0-67F4-3144-9F50-16357A725F93}">
      <dgm:prSet/>
      <dgm:spPr/>
      <dgm:t>
        <a:bodyPr/>
        <a:lstStyle/>
        <a:p>
          <a:endParaRPr lang="en-US"/>
        </a:p>
      </dgm:t>
    </dgm:pt>
    <dgm:pt modelId="{8ADA3C80-91E7-9945-831B-E447BDDB79E0}" type="sibTrans" cxnId="{986B41F0-67F4-3144-9F50-16357A725F93}">
      <dgm:prSet/>
      <dgm:spPr/>
      <dgm:t>
        <a:bodyPr/>
        <a:lstStyle/>
        <a:p>
          <a:endParaRPr lang="en-US"/>
        </a:p>
      </dgm:t>
    </dgm:pt>
    <dgm:pt modelId="{2B2E21B3-33C2-8447-8036-02075480BFBF}">
      <dgm:prSet phldrT="[Text]" custT="1"/>
      <dgm:spPr/>
      <dgm:t>
        <a:bodyPr/>
        <a:lstStyle/>
        <a:p>
          <a:r>
            <a:rPr lang="en-US" sz="1200" b="1" dirty="0"/>
            <a:t>Activist protests for the surgeries to stop.</a:t>
          </a:r>
        </a:p>
      </dgm:t>
    </dgm:pt>
    <dgm:pt modelId="{75ECFAB8-69C6-754D-B12B-C169DFE48203}" type="parTrans" cxnId="{097D7623-8274-D042-81C7-17DC5A91F01A}">
      <dgm:prSet/>
      <dgm:spPr/>
      <dgm:t>
        <a:bodyPr/>
        <a:lstStyle/>
        <a:p>
          <a:endParaRPr lang="en-US"/>
        </a:p>
      </dgm:t>
    </dgm:pt>
    <dgm:pt modelId="{1D994728-AA0A-5542-B8F1-62099FFDEB57}" type="sibTrans" cxnId="{097D7623-8274-D042-81C7-17DC5A91F01A}">
      <dgm:prSet/>
      <dgm:spPr/>
      <dgm:t>
        <a:bodyPr/>
        <a:lstStyle/>
        <a:p>
          <a:endParaRPr lang="en-US"/>
        </a:p>
      </dgm:t>
    </dgm:pt>
    <dgm:pt modelId="{DB65C901-CCDC-CA4E-9618-8BE503C6C0BD}">
      <dgm:prSet phldrT="[Text]"/>
      <dgm:spPr/>
      <dgm:t>
        <a:bodyPr/>
        <a:lstStyle/>
        <a:p>
          <a:r>
            <a:rPr lang="en-US" b="1" dirty="0">
              <a:solidFill>
                <a:schemeClr val="accent3"/>
              </a:solidFill>
            </a:rPr>
            <a:t>2006 Medical countermove to maintain jurisdiction and provide surgeries</a:t>
          </a:r>
        </a:p>
      </dgm:t>
    </dgm:pt>
    <dgm:pt modelId="{F4EBB169-C20F-794E-B61A-99820F3CC931}" type="parTrans" cxnId="{CA4D04ED-ECED-544D-8F80-99BE4F54E2EE}">
      <dgm:prSet/>
      <dgm:spPr/>
      <dgm:t>
        <a:bodyPr/>
        <a:lstStyle/>
        <a:p>
          <a:endParaRPr lang="en-US"/>
        </a:p>
      </dgm:t>
    </dgm:pt>
    <dgm:pt modelId="{9AA6B457-0232-504B-A6F7-EFDB8A6B589E}" type="sibTrans" cxnId="{CA4D04ED-ECED-544D-8F80-99BE4F54E2EE}">
      <dgm:prSet/>
      <dgm:spPr/>
      <dgm:t>
        <a:bodyPr/>
        <a:lstStyle/>
        <a:p>
          <a:endParaRPr lang="en-US"/>
        </a:p>
      </dgm:t>
    </dgm:pt>
    <dgm:pt modelId="{7AC77064-B51A-BE4B-921E-B19625C85B2F}">
      <dgm:prSet phldrT="[Text]" custT="1"/>
      <dgm:spPr/>
      <dgm:t>
        <a:bodyPr/>
        <a:lstStyle/>
        <a:p>
          <a:r>
            <a:rPr lang="en-US" sz="1200" b="1" dirty="0"/>
            <a:t>No secrecy but surgical recommendations from DSD multidisciplinary clinic in which the surgeon is the lead.</a:t>
          </a:r>
        </a:p>
      </dgm:t>
    </dgm:pt>
    <dgm:pt modelId="{4156AE03-227E-A447-A7EF-B21373BCC144}" type="parTrans" cxnId="{B25ABB3C-B52C-9445-962A-DB3A73DC2D60}">
      <dgm:prSet/>
      <dgm:spPr/>
      <dgm:t>
        <a:bodyPr/>
        <a:lstStyle/>
        <a:p>
          <a:endParaRPr lang="en-US"/>
        </a:p>
      </dgm:t>
    </dgm:pt>
    <dgm:pt modelId="{E91CADB8-9D68-E94F-89D9-02D5E553F074}" type="sibTrans" cxnId="{B25ABB3C-B52C-9445-962A-DB3A73DC2D60}">
      <dgm:prSet/>
      <dgm:spPr/>
      <dgm:t>
        <a:bodyPr/>
        <a:lstStyle/>
        <a:p>
          <a:endParaRPr lang="en-US"/>
        </a:p>
      </dgm:t>
    </dgm:pt>
    <dgm:pt modelId="{A9F63351-3673-4E4D-A580-43262F13635D}">
      <dgm:prSet phldrT="[Text]" custT="1"/>
      <dgm:spPr/>
      <dgm:t>
        <a:bodyPr/>
        <a:lstStyle/>
        <a:p>
          <a:r>
            <a:rPr lang="en-US" sz="1200" b="1" dirty="0"/>
            <a:t>Dr. John Money’ 1950s sex classification and protocol:</a:t>
          </a:r>
        </a:p>
      </dgm:t>
    </dgm:pt>
    <dgm:pt modelId="{1E258238-44BD-7C42-AB32-4FBBF2551FD1}" type="sibTrans" cxnId="{D1301177-3149-4C4A-8C8B-84B6D0BBCB9C}">
      <dgm:prSet/>
      <dgm:spPr/>
      <dgm:t>
        <a:bodyPr/>
        <a:lstStyle/>
        <a:p>
          <a:endParaRPr lang="en-US"/>
        </a:p>
      </dgm:t>
    </dgm:pt>
    <dgm:pt modelId="{EB0094D1-1E6A-514C-976F-5ECA08AD47A4}" type="parTrans" cxnId="{D1301177-3149-4C4A-8C8B-84B6D0BBCB9C}">
      <dgm:prSet/>
      <dgm:spPr/>
      <dgm:t>
        <a:bodyPr/>
        <a:lstStyle/>
        <a:p>
          <a:endParaRPr lang="en-US"/>
        </a:p>
      </dgm:t>
    </dgm:pt>
    <dgm:pt modelId="{02192C64-EB7E-C045-963A-3FCC860E853B}">
      <dgm:prSet phldrT="[Text]" custT="1"/>
      <dgm:spPr/>
      <dgm:t>
        <a:bodyPr/>
        <a:lstStyle/>
        <a:p>
          <a:r>
            <a:rPr lang="en-US" sz="1200" b="1" dirty="0"/>
            <a:t>Evaluations in intersex DSD Clinic</a:t>
          </a:r>
        </a:p>
      </dgm:t>
    </dgm:pt>
    <dgm:pt modelId="{16D01979-6122-4044-9047-7F1DD0464E00}" type="sibTrans" cxnId="{821F1B53-536C-9848-A0BB-75C9FB330C2C}">
      <dgm:prSet/>
      <dgm:spPr/>
      <dgm:t>
        <a:bodyPr/>
        <a:lstStyle/>
        <a:p>
          <a:endParaRPr lang="en-US"/>
        </a:p>
      </dgm:t>
    </dgm:pt>
    <dgm:pt modelId="{AAE61780-4E31-0D4F-B4F5-F5CDFE2B68EA}" type="parTrans" cxnId="{821F1B53-536C-9848-A0BB-75C9FB330C2C}">
      <dgm:prSet/>
      <dgm:spPr/>
      <dgm:t>
        <a:bodyPr/>
        <a:lstStyle/>
        <a:p>
          <a:endParaRPr lang="en-US"/>
        </a:p>
      </dgm:t>
    </dgm:pt>
    <dgm:pt modelId="{95764E76-5044-AD4F-9B7B-F5EE6784BAF0}">
      <dgm:prSet phldrT="[Text]"/>
      <dgm:spPr/>
      <dgm:t>
        <a:bodyPr/>
        <a:lstStyle/>
        <a:p>
          <a:r>
            <a:rPr lang="en-US" b="1" dirty="0">
              <a:solidFill>
                <a:schemeClr val="accent3"/>
              </a:solidFill>
            </a:rPr>
            <a:t>1950s What to do with intersex exceptions to the Heteronormative Binary?</a:t>
          </a:r>
        </a:p>
      </dgm:t>
    </dgm:pt>
    <dgm:pt modelId="{EBEFBE88-8C4B-E44C-ABFB-5301BD39D9DE}" type="sibTrans" cxnId="{9D8B55DB-52B8-614A-9E5D-0870AB97594E}">
      <dgm:prSet/>
      <dgm:spPr/>
      <dgm:t>
        <a:bodyPr/>
        <a:lstStyle/>
        <a:p>
          <a:endParaRPr lang="en-US"/>
        </a:p>
      </dgm:t>
    </dgm:pt>
    <dgm:pt modelId="{0644EC3C-F664-1F48-994B-A1F11496DA70}" type="parTrans" cxnId="{9D8B55DB-52B8-614A-9E5D-0870AB97594E}">
      <dgm:prSet/>
      <dgm:spPr/>
      <dgm:t>
        <a:bodyPr/>
        <a:lstStyle/>
        <a:p>
          <a:endParaRPr lang="en-US"/>
        </a:p>
      </dgm:t>
    </dgm:pt>
    <dgm:pt modelId="{D46DBC4E-7F19-094C-94FD-41EF44AF5D3F}">
      <dgm:prSet/>
      <dgm:spPr/>
      <dgm:t>
        <a:bodyPr/>
        <a:lstStyle/>
        <a:p>
          <a:r>
            <a:rPr lang="en-US" b="1" dirty="0">
              <a:solidFill>
                <a:schemeClr val="bg1"/>
              </a:solidFill>
            </a:rPr>
            <a:t>Continued activism: “We are not going away.” Exploration of intersex joy and personhood</a:t>
          </a:r>
        </a:p>
      </dgm:t>
    </dgm:pt>
    <dgm:pt modelId="{877868C0-D22F-7744-8CD7-5D25B9079836}" type="parTrans" cxnId="{1C1A966D-C678-F44F-B5B0-11CA29A11F69}">
      <dgm:prSet/>
      <dgm:spPr/>
      <dgm:t>
        <a:bodyPr/>
        <a:lstStyle/>
        <a:p>
          <a:endParaRPr lang="en-US"/>
        </a:p>
      </dgm:t>
    </dgm:pt>
    <dgm:pt modelId="{4B245984-C565-B443-B7DC-16531895CC6D}" type="sibTrans" cxnId="{1C1A966D-C678-F44F-B5B0-11CA29A11F69}">
      <dgm:prSet/>
      <dgm:spPr/>
      <dgm:t>
        <a:bodyPr/>
        <a:lstStyle/>
        <a:p>
          <a:endParaRPr lang="en-US"/>
        </a:p>
      </dgm:t>
    </dgm:pt>
    <dgm:pt modelId="{2EA2678F-A817-2744-8BF8-7E45754833DC}" type="pres">
      <dgm:prSet presAssocID="{6D981C7E-AD6C-8040-B4F7-63BE2256DBAA}" presName="Name0" presStyleCnt="0">
        <dgm:presLayoutVars>
          <dgm:dir/>
          <dgm:animLvl val="lvl"/>
          <dgm:resizeHandles val="exact"/>
        </dgm:presLayoutVars>
      </dgm:prSet>
      <dgm:spPr/>
    </dgm:pt>
    <dgm:pt modelId="{19BCAD22-FBD5-C845-8016-1F4FF0916E3C}" type="pres">
      <dgm:prSet presAssocID="{D46DBC4E-7F19-094C-94FD-41EF44AF5D3F}" presName="boxAndChildren" presStyleCnt="0"/>
      <dgm:spPr/>
    </dgm:pt>
    <dgm:pt modelId="{94175A6D-2C99-094F-BBDC-11A7131FC82F}" type="pres">
      <dgm:prSet presAssocID="{D46DBC4E-7F19-094C-94FD-41EF44AF5D3F}" presName="parentTextBox" presStyleLbl="node1" presStyleIdx="0" presStyleCnt="4"/>
      <dgm:spPr/>
    </dgm:pt>
    <dgm:pt modelId="{3D95F4F5-A885-D14C-844C-17133F339400}" type="pres">
      <dgm:prSet presAssocID="{9AA6B457-0232-504B-A6F7-EFDB8A6B589E}" presName="sp" presStyleCnt="0"/>
      <dgm:spPr/>
    </dgm:pt>
    <dgm:pt modelId="{5B21EA20-F720-BB47-A7BF-51C87AC9BAF0}" type="pres">
      <dgm:prSet presAssocID="{DB65C901-CCDC-CA4E-9618-8BE503C6C0BD}" presName="arrowAndChildren" presStyleCnt="0"/>
      <dgm:spPr/>
    </dgm:pt>
    <dgm:pt modelId="{3DE2AAA4-DBD3-4049-94BA-75636D113809}" type="pres">
      <dgm:prSet presAssocID="{DB65C901-CCDC-CA4E-9618-8BE503C6C0BD}" presName="parentTextArrow" presStyleLbl="node1" presStyleIdx="0" presStyleCnt="4"/>
      <dgm:spPr/>
    </dgm:pt>
    <dgm:pt modelId="{5481E04C-5A72-3545-8B20-B2ACB58F3A7A}" type="pres">
      <dgm:prSet presAssocID="{DB65C901-CCDC-CA4E-9618-8BE503C6C0BD}" presName="arrow" presStyleLbl="node1" presStyleIdx="1" presStyleCnt="4"/>
      <dgm:spPr/>
    </dgm:pt>
    <dgm:pt modelId="{4A15B6F4-9A2C-644A-9181-C2FDE1CDC7AC}" type="pres">
      <dgm:prSet presAssocID="{DB65C901-CCDC-CA4E-9618-8BE503C6C0BD}" presName="descendantArrow" presStyleCnt="0"/>
      <dgm:spPr/>
    </dgm:pt>
    <dgm:pt modelId="{96790353-5DB9-B74C-AE26-2CCC9494BB51}" type="pres">
      <dgm:prSet presAssocID="{02192C64-EB7E-C045-963A-3FCC860E853B}" presName="childTextArrow" presStyleLbl="fgAccFollowNode1" presStyleIdx="0" presStyleCnt="6">
        <dgm:presLayoutVars>
          <dgm:bulletEnabled val="1"/>
        </dgm:presLayoutVars>
      </dgm:prSet>
      <dgm:spPr/>
    </dgm:pt>
    <dgm:pt modelId="{4B377753-699F-CA45-B79D-7C99CBEC3DA6}" type="pres">
      <dgm:prSet presAssocID="{7AC77064-B51A-BE4B-921E-B19625C85B2F}" presName="childTextArrow" presStyleLbl="fgAccFollowNode1" presStyleIdx="1" presStyleCnt="6">
        <dgm:presLayoutVars>
          <dgm:bulletEnabled val="1"/>
        </dgm:presLayoutVars>
      </dgm:prSet>
      <dgm:spPr/>
    </dgm:pt>
    <dgm:pt modelId="{CB40E278-B5B6-9C44-86B5-1D64BE706D77}" type="pres">
      <dgm:prSet presAssocID="{672B7B9C-5A1F-FB44-8079-73111EEC5DFF}" presName="sp" presStyleCnt="0"/>
      <dgm:spPr/>
    </dgm:pt>
    <dgm:pt modelId="{B64866E5-6EA9-514D-96D2-D1902AC0A9A4}" type="pres">
      <dgm:prSet presAssocID="{BB0D87E4-CB79-CF49-9497-0215F834D103}" presName="arrowAndChildren" presStyleCnt="0"/>
      <dgm:spPr/>
    </dgm:pt>
    <dgm:pt modelId="{B11E295E-9F17-8D40-8BED-0E64E17BC120}" type="pres">
      <dgm:prSet presAssocID="{BB0D87E4-CB79-CF49-9497-0215F834D103}" presName="parentTextArrow" presStyleLbl="node1" presStyleIdx="1" presStyleCnt="4"/>
      <dgm:spPr/>
    </dgm:pt>
    <dgm:pt modelId="{DDFF52B8-FEFC-1A43-9966-36A0ED1945EC}" type="pres">
      <dgm:prSet presAssocID="{BB0D87E4-CB79-CF49-9497-0215F834D103}" presName="arrow" presStyleLbl="node1" presStyleIdx="2" presStyleCnt="4"/>
      <dgm:spPr/>
    </dgm:pt>
    <dgm:pt modelId="{8F81C370-F960-2142-A9F2-B7C9DA403237}" type="pres">
      <dgm:prSet presAssocID="{BB0D87E4-CB79-CF49-9497-0215F834D103}" presName="descendantArrow" presStyleCnt="0"/>
      <dgm:spPr/>
    </dgm:pt>
    <dgm:pt modelId="{4ADE0EF5-CA2F-8846-9B55-6228EFA0F654}" type="pres">
      <dgm:prSet presAssocID="{8B43AF3F-4B06-FF40-A7AC-AC11FCC57F44}" presName="childTextArrow" presStyleLbl="fgAccFollowNode1" presStyleIdx="2" presStyleCnt="6">
        <dgm:presLayoutVars>
          <dgm:bulletEnabled val="1"/>
        </dgm:presLayoutVars>
      </dgm:prSet>
      <dgm:spPr/>
    </dgm:pt>
    <dgm:pt modelId="{F4E9AC8E-9027-7A4B-9504-C4D1C45DD84C}" type="pres">
      <dgm:prSet presAssocID="{2B2E21B3-33C2-8447-8036-02075480BFBF}" presName="childTextArrow" presStyleLbl="fgAccFollowNode1" presStyleIdx="3" presStyleCnt="6">
        <dgm:presLayoutVars>
          <dgm:bulletEnabled val="1"/>
        </dgm:presLayoutVars>
      </dgm:prSet>
      <dgm:spPr/>
    </dgm:pt>
    <dgm:pt modelId="{F789C144-3AC5-3443-A4C6-0D954E8F270F}" type="pres">
      <dgm:prSet presAssocID="{EBEFBE88-8C4B-E44C-ABFB-5301BD39D9DE}" presName="sp" presStyleCnt="0"/>
      <dgm:spPr/>
    </dgm:pt>
    <dgm:pt modelId="{B4BFA8CB-7E43-D14A-9768-E367AC2E3F9F}" type="pres">
      <dgm:prSet presAssocID="{95764E76-5044-AD4F-9B7B-F5EE6784BAF0}" presName="arrowAndChildren" presStyleCnt="0"/>
      <dgm:spPr/>
    </dgm:pt>
    <dgm:pt modelId="{29A450B6-7B27-344C-BA1C-A4E161A9469F}" type="pres">
      <dgm:prSet presAssocID="{95764E76-5044-AD4F-9B7B-F5EE6784BAF0}" presName="parentTextArrow" presStyleLbl="node1" presStyleIdx="2" presStyleCnt="4"/>
      <dgm:spPr/>
    </dgm:pt>
    <dgm:pt modelId="{2FE5793A-1E5B-D14B-85DC-B63998867D33}" type="pres">
      <dgm:prSet presAssocID="{95764E76-5044-AD4F-9B7B-F5EE6784BAF0}" presName="arrow" presStyleLbl="node1" presStyleIdx="3" presStyleCnt="4" custLinFactNeighborY="-1425"/>
      <dgm:spPr/>
    </dgm:pt>
    <dgm:pt modelId="{C7E4BA97-C270-B245-B865-3EAD69811E0C}" type="pres">
      <dgm:prSet presAssocID="{95764E76-5044-AD4F-9B7B-F5EE6784BAF0}" presName="descendantArrow" presStyleCnt="0"/>
      <dgm:spPr/>
    </dgm:pt>
    <dgm:pt modelId="{6921F37F-A7D8-3143-A685-54F226529F8D}" type="pres">
      <dgm:prSet presAssocID="{A9F63351-3673-4E4D-A580-43262F13635D}" presName="childTextArrow" presStyleLbl="fgAccFollowNode1" presStyleIdx="4" presStyleCnt="6">
        <dgm:presLayoutVars>
          <dgm:bulletEnabled val="1"/>
        </dgm:presLayoutVars>
      </dgm:prSet>
      <dgm:spPr/>
    </dgm:pt>
    <dgm:pt modelId="{314D5733-BFE7-F441-9A35-A2ADAF321303}" type="pres">
      <dgm:prSet presAssocID="{FFD8CA1C-2329-8742-94DD-8C3F0B5B8D8C}" presName="childTextArrow" presStyleLbl="fgAccFollowNode1" presStyleIdx="5" presStyleCnt="6">
        <dgm:presLayoutVars>
          <dgm:bulletEnabled val="1"/>
        </dgm:presLayoutVars>
      </dgm:prSet>
      <dgm:spPr/>
    </dgm:pt>
  </dgm:ptLst>
  <dgm:cxnLst>
    <dgm:cxn modelId="{312C5818-3D27-4541-841D-9AAD1AEF98CF}" type="presOf" srcId="{6D981C7E-AD6C-8040-B4F7-63BE2256DBAA}" destId="{2EA2678F-A817-2744-8BF8-7E45754833DC}" srcOrd="0" destOrd="0" presId="urn:microsoft.com/office/officeart/2005/8/layout/process4"/>
    <dgm:cxn modelId="{097D7623-8274-D042-81C7-17DC5A91F01A}" srcId="{BB0D87E4-CB79-CF49-9497-0215F834D103}" destId="{2B2E21B3-33C2-8447-8036-02075480BFBF}" srcOrd="1" destOrd="0" parTransId="{75ECFAB8-69C6-754D-B12B-C169DFE48203}" sibTransId="{1D994728-AA0A-5542-B8F1-62099FFDEB57}"/>
    <dgm:cxn modelId="{220BEE35-E9F7-364F-8BA5-092D306A33B7}" type="presOf" srcId="{FFD8CA1C-2329-8742-94DD-8C3F0B5B8D8C}" destId="{314D5733-BFE7-F441-9A35-A2ADAF321303}" srcOrd="0" destOrd="0" presId="urn:microsoft.com/office/officeart/2005/8/layout/process4"/>
    <dgm:cxn modelId="{B25ABB3C-B52C-9445-962A-DB3A73DC2D60}" srcId="{DB65C901-CCDC-CA4E-9618-8BE503C6C0BD}" destId="{7AC77064-B51A-BE4B-921E-B19625C85B2F}" srcOrd="1" destOrd="0" parTransId="{4156AE03-227E-A447-A7EF-B21373BCC144}" sibTransId="{E91CADB8-9D68-E94F-89D9-02D5E553F074}"/>
    <dgm:cxn modelId="{477B3347-0D19-E848-BF78-94221B6815B2}" srcId="{6D981C7E-AD6C-8040-B4F7-63BE2256DBAA}" destId="{BB0D87E4-CB79-CF49-9497-0215F834D103}" srcOrd="1" destOrd="0" parTransId="{6DB7B89D-6336-AF41-9A86-CF6D9ADE9A12}" sibTransId="{672B7B9C-5A1F-FB44-8079-73111EEC5DFF}"/>
    <dgm:cxn modelId="{AD216E4C-45B2-2C43-BB04-4046FD57BE7D}" type="presOf" srcId="{DB65C901-CCDC-CA4E-9618-8BE503C6C0BD}" destId="{3DE2AAA4-DBD3-4049-94BA-75636D113809}" srcOrd="0" destOrd="0" presId="urn:microsoft.com/office/officeart/2005/8/layout/process4"/>
    <dgm:cxn modelId="{821F1B53-536C-9848-A0BB-75C9FB330C2C}" srcId="{DB65C901-CCDC-CA4E-9618-8BE503C6C0BD}" destId="{02192C64-EB7E-C045-963A-3FCC860E853B}" srcOrd="0" destOrd="0" parTransId="{AAE61780-4E31-0D4F-B4F5-F5CDFE2B68EA}" sibTransId="{16D01979-6122-4044-9047-7F1DD0464E00}"/>
    <dgm:cxn modelId="{1C1A966D-C678-F44F-B5B0-11CA29A11F69}" srcId="{6D981C7E-AD6C-8040-B4F7-63BE2256DBAA}" destId="{D46DBC4E-7F19-094C-94FD-41EF44AF5D3F}" srcOrd="3" destOrd="0" parTransId="{877868C0-D22F-7744-8CD7-5D25B9079836}" sibTransId="{4B245984-C565-B443-B7DC-16531895CC6D}"/>
    <dgm:cxn modelId="{E6155D76-DB70-2D45-8CD2-8502370071BF}" type="presOf" srcId="{7AC77064-B51A-BE4B-921E-B19625C85B2F}" destId="{4B377753-699F-CA45-B79D-7C99CBEC3DA6}" srcOrd="0" destOrd="0" presId="urn:microsoft.com/office/officeart/2005/8/layout/process4"/>
    <dgm:cxn modelId="{D1301177-3149-4C4A-8C8B-84B6D0BBCB9C}" srcId="{95764E76-5044-AD4F-9B7B-F5EE6784BAF0}" destId="{A9F63351-3673-4E4D-A580-43262F13635D}" srcOrd="0" destOrd="0" parTransId="{EB0094D1-1E6A-514C-976F-5ECA08AD47A4}" sibTransId="{1E258238-44BD-7C42-AB32-4FBBF2551FD1}"/>
    <dgm:cxn modelId="{9B1F9595-E043-0141-83EE-74A2E4E54242}" type="presOf" srcId="{02192C64-EB7E-C045-963A-3FCC860E853B}" destId="{96790353-5DB9-B74C-AE26-2CCC9494BB51}" srcOrd="0" destOrd="0" presId="urn:microsoft.com/office/officeart/2005/8/layout/process4"/>
    <dgm:cxn modelId="{78D5D19F-3FCB-F44A-98CB-C57DA3D6F29A}" srcId="{95764E76-5044-AD4F-9B7B-F5EE6784BAF0}" destId="{FFD8CA1C-2329-8742-94DD-8C3F0B5B8D8C}" srcOrd="1" destOrd="0" parTransId="{893E4200-2B0C-3A42-9149-E4401295283A}" sibTransId="{B25A240A-0741-DB4C-8D4B-6CE8808A8123}"/>
    <dgm:cxn modelId="{6595DDA2-75E4-7444-8198-26E3566A945D}" type="presOf" srcId="{BB0D87E4-CB79-CF49-9497-0215F834D103}" destId="{DDFF52B8-FEFC-1A43-9966-36A0ED1945EC}" srcOrd="1" destOrd="0" presId="urn:microsoft.com/office/officeart/2005/8/layout/process4"/>
    <dgm:cxn modelId="{AA20C1BB-A70B-214B-A688-6E890C58D7FC}" type="presOf" srcId="{8B43AF3F-4B06-FF40-A7AC-AC11FCC57F44}" destId="{4ADE0EF5-CA2F-8846-9B55-6228EFA0F654}" srcOrd="0" destOrd="0" presId="urn:microsoft.com/office/officeart/2005/8/layout/process4"/>
    <dgm:cxn modelId="{5D3C68BC-DBA2-6046-83BF-EC922BBFFE65}" type="presOf" srcId="{95764E76-5044-AD4F-9B7B-F5EE6784BAF0}" destId="{2FE5793A-1E5B-D14B-85DC-B63998867D33}" srcOrd="1" destOrd="0" presId="urn:microsoft.com/office/officeart/2005/8/layout/process4"/>
    <dgm:cxn modelId="{BDE2DBC2-227F-E640-8909-DF2AC015B20F}" type="presOf" srcId="{2B2E21B3-33C2-8447-8036-02075480BFBF}" destId="{F4E9AC8E-9027-7A4B-9504-C4D1C45DD84C}" srcOrd="0" destOrd="0" presId="urn:microsoft.com/office/officeart/2005/8/layout/process4"/>
    <dgm:cxn modelId="{FBE01FCA-5BF1-2B4A-8534-7756A22A0B80}" type="presOf" srcId="{D46DBC4E-7F19-094C-94FD-41EF44AF5D3F}" destId="{94175A6D-2C99-094F-BBDC-11A7131FC82F}" srcOrd="0" destOrd="0" presId="urn:microsoft.com/office/officeart/2005/8/layout/process4"/>
    <dgm:cxn modelId="{9D8B55DB-52B8-614A-9E5D-0870AB97594E}" srcId="{6D981C7E-AD6C-8040-B4F7-63BE2256DBAA}" destId="{95764E76-5044-AD4F-9B7B-F5EE6784BAF0}" srcOrd="0" destOrd="0" parTransId="{0644EC3C-F664-1F48-994B-A1F11496DA70}" sibTransId="{EBEFBE88-8C4B-E44C-ABFB-5301BD39D9DE}"/>
    <dgm:cxn modelId="{C42A58DF-D68D-9C49-840B-512580C4C106}" type="presOf" srcId="{DB65C901-CCDC-CA4E-9618-8BE503C6C0BD}" destId="{5481E04C-5A72-3545-8B20-B2ACB58F3A7A}" srcOrd="1" destOrd="0" presId="urn:microsoft.com/office/officeart/2005/8/layout/process4"/>
    <dgm:cxn modelId="{CA4D04ED-ECED-544D-8F80-99BE4F54E2EE}" srcId="{6D981C7E-AD6C-8040-B4F7-63BE2256DBAA}" destId="{DB65C901-CCDC-CA4E-9618-8BE503C6C0BD}" srcOrd="2" destOrd="0" parTransId="{F4EBB169-C20F-794E-B61A-99820F3CC931}" sibTransId="{9AA6B457-0232-504B-A6F7-EFDB8A6B589E}"/>
    <dgm:cxn modelId="{3F0DF2ED-F5B5-2043-97BD-853C3E6DBB0B}" type="presOf" srcId="{95764E76-5044-AD4F-9B7B-F5EE6784BAF0}" destId="{29A450B6-7B27-344C-BA1C-A4E161A9469F}" srcOrd="0" destOrd="0" presId="urn:microsoft.com/office/officeart/2005/8/layout/process4"/>
    <dgm:cxn modelId="{986B41F0-67F4-3144-9F50-16357A725F93}" srcId="{BB0D87E4-CB79-CF49-9497-0215F834D103}" destId="{8B43AF3F-4B06-FF40-A7AC-AC11FCC57F44}" srcOrd="0" destOrd="0" parTransId="{2BB6D686-4965-2A45-97F4-6508B6622374}" sibTransId="{8ADA3C80-91E7-9945-831B-E447BDDB79E0}"/>
    <dgm:cxn modelId="{E3370CF4-D16A-F740-B747-02F27EBF6F8B}" type="presOf" srcId="{A9F63351-3673-4E4D-A580-43262F13635D}" destId="{6921F37F-A7D8-3143-A685-54F226529F8D}" srcOrd="0" destOrd="0" presId="urn:microsoft.com/office/officeart/2005/8/layout/process4"/>
    <dgm:cxn modelId="{56F740F5-194A-E846-A26C-328A010B189D}" type="presOf" srcId="{BB0D87E4-CB79-CF49-9497-0215F834D103}" destId="{B11E295E-9F17-8D40-8BED-0E64E17BC120}" srcOrd="0" destOrd="0" presId="urn:microsoft.com/office/officeart/2005/8/layout/process4"/>
    <dgm:cxn modelId="{61F946FD-5C5D-214C-BE96-3D034FC6D15F}" type="presParOf" srcId="{2EA2678F-A817-2744-8BF8-7E45754833DC}" destId="{19BCAD22-FBD5-C845-8016-1F4FF0916E3C}" srcOrd="0" destOrd="0" presId="urn:microsoft.com/office/officeart/2005/8/layout/process4"/>
    <dgm:cxn modelId="{34222230-CF27-C94B-8C75-0196DBE0101B}" type="presParOf" srcId="{19BCAD22-FBD5-C845-8016-1F4FF0916E3C}" destId="{94175A6D-2C99-094F-BBDC-11A7131FC82F}" srcOrd="0" destOrd="0" presId="urn:microsoft.com/office/officeart/2005/8/layout/process4"/>
    <dgm:cxn modelId="{A2882DE8-01A8-F648-A866-2B92A53CA6A7}" type="presParOf" srcId="{2EA2678F-A817-2744-8BF8-7E45754833DC}" destId="{3D95F4F5-A885-D14C-844C-17133F339400}" srcOrd="1" destOrd="0" presId="urn:microsoft.com/office/officeart/2005/8/layout/process4"/>
    <dgm:cxn modelId="{4CB19A67-69B7-7847-96BC-0CCEB671E907}" type="presParOf" srcId="{2EA2678F-A817-2744-8BF8-7E45754833DC}" destId="{5B21EA20-F720-BB47-A7BF-51C87AC9BAF0}" srcOrd="2" destOrd="0" presId="urn:microsoft.com/office/officeart/2005/8/layout/process4"/>
    <dgm:cxn modelId="{A21B3088-9152-EE49-95F5-899B6BD627D2}" type="presParOf" srcId="{5B21EA20-F720-BB47-A7BF-51C87AC9BAF0}" destId="{3DE2AAA4-DBD3-4049-94BA-75636D113809}" srcOrd="0" destOrd="0" presId="urn:microsoft.com/office/officeart/2005/8/layout/process4"/>
    <dgm:cxn modelId="{E3090599-0D14-EF4E-82BB-9E0E3C9004E1}" type="presParOf" srcId="{5B21EA20-F720-BB47-A7BF-51C87AC9BAF0}" destId="{5481E04C-5A72-3545-8B20-B2ACB58F3A7A}" srcOrd="1" destOrd="0" presId="urn:microsoft.com/office/officeart/2005/8/layout/process4"/>
    <dgm:cxn modelId="{B1F8F90D-C41F-A649-B5A1-8ACEBF294880}" type="presParOf" srcId="{5B21EA20-F720-BB47-A7BF-51C87AC9BAF0}" destId="{4A15B6F4-9A2C-644A-9181-C2FDE1CDC7AC}" srcOrd="2" destOrd="0" presId="urn:microsoft.com/office/officeart/2005/8/layout/process4"/>
    <dgm:cxn modelId="{F6977CA2-7559-A44F-A5B8-24F8431720CA}" type="presParOf" srcId="{4A15B6F4-9A2C-644A-9181-C2FDE1CDC7AC}" destId="{96790353-5DB9-B74C-AE26-2CCC9494BB51}" srcOrd="0" destOrd="0" presId="urn:microsoft.com/office/officeart/2005/8/layout/process4"/>
    <dgm:cxn modelId="{49FB325E-A504-E94C-AF64-C9524BE9BC35}" type="presParOf" srcId="{4A15B6F4-9A2C-644A-9181-C2FDE1CDC7AC}" destId="{4B377753-699F-CA45-B79D-7C99CBEC3DA6}" srcOrd="1" destOrd="0" presId="urn:microsoft.com/office/officeart/2005/8/layout/process4"/>
    <dgm:cxn modelId="{19E12E6B-F0A0-8040-BCBF-CC6ED1D4B1F2}" type="presParOf" srcId="{2EA2678F-A817-2744-8BF8-7E45754833DC}" destId="{CB40E278-B5B6-9C44-86B5-1D64BE706D77}" srcOrd="3" destOrd="0" presId="urn:microsoft.com/office/officeart/2005/8/layout/process4"/>
    <dgm:cxn modelId="{2853D104-6ED9-6949-BECB-51DA79768A57}" type="presParOf" srcId="{2EA2678F-A817-2744-8BF8-7E45754833DC}" destId="{B64866E5-6EA9-514D-96D2-D1902AC0A9A4}" srcOrd="4" destOrd="0" presId="urn:microsoft.com/office/officeart/2005/8/layout/process4"/>
    <dgm:cxn modelId="{0AF99252-D28B-1040-8BA1-4AC89167E78D}" type="presParOf" srcId="{B64866E5-6EA9-514D-96D2-D1902AC0A9A4}" destId="{B11E295E-9F17-8D40-8BED-0E64E17BC120}" srcOrd="0" destOrd="0" presId="urn:microsoft.com/office/officeart/2005/8/layout/process4"/>
    <dgm:cxn modelId="{C6A746C1-59D4-7442-8379-F7BADCBB0474}" type="presParOf" srcId="{B64866E5-6EA9-514D-96D2-D1902AC0A9A4}" destId="{DDFF52B8-FEFC-1A43-9966-36A0ED1945EC}" srcOrd="1" destOrd="0" presId="urn:microsoft.com/office/officeart/2005/8/layout/process4"/>
    <dgm:cxn modelId="{818DAB67-9D8E-C14D-9328-E129EFD51F94}" type="presParOf" srcId="{B64866E5-6EA9-514D-96D2-D1902AC0A9A4}" destId="{8F81C370-F960-2142-A9F2-B7C9DA403237}" srcOrd="2" destOrd="0" presId="urn:microsoft.com/office/officeart/2005/8/layout/process4"/>
    <dgm:cxn modelId="{C1A6B44A-644A-274E-BA97-D9974763E4E9}" type="presParOf" srcId="{8F81C370-F960-2142-A9F2-B7C9DA403237}" destId="{4ADE0EF5-CA2F-8846-9B55-6228EFA0F654}" srcOrd="0" destOrd="0" presId="urn:microsoft.com/office/officeart/2005/8/layout/process4"/>
    <dgm:cxn modelId="{C1202E4E-6285-C348-930D-58A9C1100F88}" type="presParOf" srcId="{8F81C370-F960-2142-A9F2-B7C9DA403237}" destId="{F4E9AC8E-9027-7A4B-9504-C4D1C45DD84C}" srcOrd="1" destOrd="0" presId="urn:microsoft.com/office/officeart/2005/8/layout/process4"/>
    <dgm:cxn modelId="{ED84428C-D52F-5F40-8DBA-E5F3A7EBE09A}" type="presParOf" srcId="{2EA2678F-A817-2744-8BF8-7E45754833DC}" destId="{F789C144-3AC5-3443-A4C6-0D954E8F270F}" srcOrd="5" destOrd="0" presId="urn:microsoft.com/office/officeart/2005/8/layout/process4"/>
    <dgm:cxn modelId="{0D0A49C9-D95A-0744-B901-5269CCC5E3DE}" type="presParOf" srcId="{2EA2678F-A817-2744-8BF8-7E45754833DC}" destId="{B4BFA8CB-7E43-D14A-9768-E367AC2E3F9F}" srcOrd="6" destOrd="0" presId="urn:microsoft.com/office/officeart/2005/8/layout/process4"/>
    <dgm:cxn modelId="{F7A5B7D6-826C-4942-AFB8-0F519654F32E}" type="presParOf" srcId="{B4BFA8CB-7E43-D14A-9768-E367AC2E3F9F}" destId="{29A450B6-7B27-344C-BA1C-A4E161A9469F}" srcOrd="0" destOrd="0" presId="urn:microsoft.com/office/officeart/2005/8/layout/process4"/>
    <dgm:cxn modelId="{9769B8D5-0648-DD40-8E64-2E453B1C7DCE}" type="presParOf" srcId="{B4BFA8CB-7E43-D14A-9768-E367AC2E3F9F}" destId="{2FE5793A-1E5B-D14B-85DC-B63998867D33}" srcOrd="1" destOrd="0" presId="urn:microsoft.com/office/officeart/2005/8/layout/process4"/>
    <dgm:cxn modelId="{7E5477D9-4D4F-724D-9516-4805755040A1}" type="presParOf" srcId="{B4BFA8CB-7E43-D14A-9768-E367AC2E3F9F}" destId="{C7E4BA97-C270-B245-B865-3EAD69811E0C}" srcOrd="2" destOrd="0" presId="urn:microsoft.com/office/officeart/2005/8/layout/process4"/>
    <dgm:cxn modelId="{EAE07EF6-CC1C-7D41-B0A8-F37F0F7614EE}" type="presParOf" srcId="{C7E4BA97-C270-B245-B865-3EAD69811E0C}" destId="{6921F37F-A7D8-3143-A685-54F226529F8D}" srcOrd="0" destOrd="0" presId="urn:microsoft.com/office/officeart/2005/8/layout/process4"/>
    <dgm:cxn modelId="{AAB2CE18-666C-FF43-8DCE-822BC5E4C865}" type="presParOf" srcId="{C7E4BA97-C270-B245-B865-3EAD69811E0C}" destId="{314D5733-BFE7-F441-9A35-A2ADAF321303}" srcOrd="1"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812FDDD-BC78-E749-8BE3-E2C4DEF6E1DD}">
      <dsp:nvSpPr>
        <dsp:cNvPr id="0" name=""/>
        <dsp:cNvSpPr/>
      </dsp:nvSpPr>
      <dsp:spPr>
        <a:xfrm>
          <a:off x="2916515" y="0"/>
          <a:ext cx="3541712" cy="3541712"/>
        </a:xfrm>
        <a:prstGeom prst="triangl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9A02236-3704-714D-9DAC-53F7F0498682}">
      <dsp:nvSpPr>
        <dsp:cNvPr id="0" name=""/>
        <dsp:cNvSpPr/>
      </dsp:nvSpPr>
      <dsp:spPr>
        <a:xfrm>
          <a:off x="4687371" y="354517"/>
          <a:ext cx="2302112" cy="359705"/>
        </a:xfrm>
        <a:prstGeom prst="round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Intersex histories &amp; nationalities</a:t>
          </a:r>
        </a:p>
      </dsp:txBody>
      <dsp:txXfrm>
        <a:off x="4704930" y="372076"/>
        <a:ext cx="2266994" cy="324587"/>
      </dsp:txXfrm>
    </dsp:sp>
    <dsp:sp modelId="{2A56C419-E40D-284B-B625-A82717958E10}">
      <dsp:nvSpPr>
        <dsp:cNvPr id="0" name=""/>
        <dsp:cNvSpPr/>
      </dsp:nvSpPr>
      <dsp:spPr>
        <a:xfrm>
          <a:off x="4687371" y="759185"/>
          <a:ext cx="2302112" cy="359705"/>
        </a:xfrm>
        <a:prstGeom prst="round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Intersex cultures</a:t>
          </a:r>
        </a:p>
      </dsp:txBody>
      <dsp:txXfrm>
        <a:off x="4704930" y="776744"/>
        <a:ext cx="2266994" cy="324587"/>
      </dsp:txXfrm>
    </dsp:sp>
    <dsp:sp modelId="{46DC4F67-5897-4043-9B83-8C7390D21D55}">
      <dsp:nvSpPr>
        <dsp:cNvPr id="0" name=""/>
        <dsp:cNvSpPr/>
      </dsp:nvSpPr>
      <dsp:spPr>
        <a:xfrm>
          <a:off x="4687371" y="1163853"/>
          <a:ext cx="2302112" cy="359705"/>
        </a:xfrm>
        <a:prstGeom prst="round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Intersex social experiences</a:t>
          </a:r>
        </a:p>
      </dsp:txBody>
      <dsp:txXfrm>
        <a:off x="4704930" y="1181412"/>
        <a:ext cx="2266994" cy="324587"/>
      </dsp:txXfrm>
    </dsp:sp>
    <dsp:sp modelId="{07617448-6BEB-494A-A34A-1CEA5B142E49}">
      <dsp:nvSpPr>
        <dsp:cNvPr id="0" name=""/>
        <dsp:cNvSpPr/>
      </dsp:nvSpPr>
      <dsp:spPr>
        <a:xfrm>
          <a:off x="4687371" y="1568521"/>
          <a:ext cx="2302112" cy="359705"/>
        </a:xfrm>
        <a:prstGeom prst="round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Intersex legal &amp; political actions</a:t>
          </a:r>
        </a:p>
      </dsp:txBody>
      <dsp:txXfrm>
        <a:off x="4704930" y="1586080"/>
        <a:ext cx="2266994" cy="324587"/>
      </dsp:txXfrm>
    </dsp:sp>
    <dsp:sp modelId="{2F92453E-3414-D443-A188-C4767AA72248}">
      <dsp:nvSpPr>
        <dsp:cNvPr id="0" name=""/>
        <dsp:cNvSpPr/>
      </dsp:nvSpPr>
      <dsp:spPr>
        <a:xfrm>
          <a:off x="4687371" y="1973190"/>
          <a:ext cx="2302112" cy="359705"/>
        </a:xfrm>
        <a:prstGeom prst="round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Intersex spirituality</a:t>
          </a:r>
        </a:p>
      </dsp:txBody>
      <dsp:txXfrm>
        <a:off x="4704930" y="1990749"/>
        <a:ext cx="2266994" cy="324587"/>
      </dsp:txXfrm>
    </dsp:sp>
    <dsp:sp modelId="{334D6C8A-C4EA-544B-A8DC-D7C31C153D93}">
      <dsp:nvSpPr>
        <dsp:cNvPr id="0" name=""/>
        <dsp:cNvSpPr/>
      </dsp:nvSpPr>
      <dsp:spPr>
        <a:xfrm>
          <a:off x="4687371" y="2377858"/>
          <a:ext cx="2302112" cy="359705"/>
        </a:xfrm>
        <a:prstGeom prst="round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Intersex diversity of identities</a:t>
          </a:r>
        </a:p>
      </dsp:txBody>
      <dsp:txXfrm>
        <a:off x="4704930" y="2395417"/>
        <a:ext cx="2266994" cy="324587"/>
      </dsp:txXfrm>
    </dsp:sp>
    <dsp:sp modelId="{7C81D3EB-2CB6-E549-A15B-FEAD3F8BED62}">
      <dsp:nvSpPr>
        <dsp:cNvPr id="0" name=""/>
        <dsp:cNvSpPr/>
      </dsp:nvSpPr>
      <dsp:spPr>
        <a:xfrm>
          <a:off x="4687371" y="2782526"/>
          <a:ext cx="2302112" cy="359705"/>
        </a:xfrm>
        <a:prstGeom prst="round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Intersex Leaders: activists, supportive academics, support groups etc.  </a:t>
          </a:r>
        </a:p>
      </dsp:txBody>
      <dsp:txXfrm>
        <a:off x="4704930" y="2800085"/>
        <a:ext cx="2266994" cy="32458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4175A6D-2C99-094F-BBDC-11A7131FC82F}">
      <dsp:nvSpPr>
        <dsp:cNvPr id="0" name=""/>
        <dsp:cNvSpPr/>
      </dsp:nvSpPr>
      <dsp:spPr>
        <a:xfrm>
          <a:off x="0" y="3458360"/>
          <a:ext cx="10217151" cy="756604"/>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666750">
            <a:lnSpc>
              <a:spcPct val="90000"/>
            </a:lnSpc>
            <a:spcBef>
              <a:spcPct val="0"/>
            </a:spcBef>
            <a:spcAft>
              <a:spcPct val="35000"/>
            </a:spcAft>
            <a:buNone/>
          </a:pPr>
          <a:r>
            <a:rPr lang="en-US" sz="1500" b="1" kern="1200" dirty="0">
              <a:solidFill>
                <a:schemeClr val="bg1"/>
              </a:solidFill>
            </a:rPr>
            <a:t>Continued activism: “We are not going away.” Exploration of intersex joy and personhood</a:t>
          </a:r>
        </a:p>
      </dsp:txBody>
      <dsp:txXfrm>
        <a:off x="0" y="3458360"/>
        <a:ext cx="10217151" cy="756604"/>
      </dsp:txXfrm>
    </dsp:sp>
    <dsp:sp modelId="{5481E04C-5A72-3545-8B20-B2ACB58F3A7A}">
      <dsp:nvSpPr>
        <dsp:cNvPr id="0" name=""/>
        <dsp:cNvSpPr/>
      </dsp:nvSpPr>
      <dsp:spPr>
        <a:xfrm rot="10800000">
          <a:off x="0" y="2306051"/>
          <a:ext cx="10217151" cy="1163658"/>
        </a:xfrm>
        <a:prstGeom prst="upArrowCallou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666750">
            <a:lnSpc>
              <a:spcPct val="90000"/>
            </a:lnSpc>
            <a:spcBef>
              <a:spcPct val="0"/>
            </a:spcBef>
            <a:spcAft>
              <a:spcPct val="35000"/>
            </a:spcAft>
            <a:buNone/>
          </a:pPr>
          <a:r>
            <a:rPr lang="en-US" sz="1500" b="1" kern="1200" dirty="0">
              <a:solidFill>
                <a:schemeClr val="accent3"/>
              </a:solidFill>
            </a:rPr>
            <a:t>2006 Medical countermove to maintain jurisdiction and provide surgeries</a:t>
          </a:r>
        </a:p>
      </dsp:txBody>
      <dsp:txXfrm rot="-10800000">
        <a:off x="0" y="2306051"/>
        <a:ext cx="10217151" cy="408444"/>
      </dsp:txXfrm>
    </dsp:sp>
    <dsp:sp modelId="{96790353-5DB9-B74C-AE26-2CCC9494BB51}">
      <dsp:nvSpPr>
        <dsp:cNvPr id="0" name=""/>
        <dsp:cNvSpPr/>
      </dsp:nvSpPr>
      <dsp:spPr>
        <a:xfrm>
          <a:off x="0" y="2714495"/>
          <a:ext cx="5108575" cy="347933"/>
        </a:xfrm>
        <a:prstGeom prst="rect">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15240" rIns="85344" bIns="15240" numCol="1" spcCol="1270" anchor="ctr" anchorCtr="0">
          <a:noAutofit/>
        </a:bodyPr>
        <a:lstStyle/>
        <a:p>
          <a:pPr marL="0" lvl="0" indent="0" algn="ctr" defTabSz="533400">
            <a:lnSpc>
              <a:spcPct val="90000"/>
            </a:lnSpc>
            <a:spcBef>
              <a:spcPct val="0"/>
            </a:spcBef>
            <a:spcAft>
              <a:spcPct val="35000"/>
            </a:spcAft>
            <a:buNone/>
          </a:pPr>
          <a:r>
            <a:rPr lang="en-US" sz="1200" b="1" kern="1200" dirty="0"/>
            <a:t>Evaluations in intersex DSD Clinic</a:t>
          </a:r>
        </a:p>
      </dsp:txBody>
      <dsp:txXfrm>
        <a:off x="0" y="2714495"/>
        <a:ext cx="5108575" cy="347933"/>
      </dsp:txXfrm>
    </dsp:sp>
    <dsp:sp modelId="{4B377753-699F-CA45-B79D-7C99CBEC3DA6}">
      <dsp:nvSpPr>
        <dsp:cNvPr id="0" name=""/>
        <dsp:cNvSpPr/>
      </dsp:nvSpPr>
      <dsp:spPr>
        <a:xfrm>
          <a:off x="5108575" y="2714495"/>
          <a:ext cx="5108575" cy="347933"/>
        </a:xfrm>
        <a:prstGeom prst="rect">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15240" rIns="85344" bIns="15240" numCol="1" spcCol="1270" anchor="ctr" anchorCtr="0">
          <a:noAutofit/>
        </a:bodyPr>
        <a:lstStyle/>
        <a:p>
          <a:pPr marL="0" lvl="0" indent="0" algn="ctr" defTabSz="533400">
            <a:lnSpc>
              <a:spcPct val="90000"/>
            </a:lnSpc>
            <a:spcBef>
              <a:spcPct val="0"/>
            </a:spcBef>
            <a:spcAft>
              <a:spcPct val="35000"/>
            </a:spcAft>
            <a:buNone/>
          </a:pPr>
          <a:r>
            <a:rPr lang="en-US" sz="1200" b="1" kern="1200" dirty="0"/>
            <a:t>No secrecy but surgical recommendations from DSD multidisciplinary clinic in which the surgeon is the lead.</a:t>
          </a:r>
        </a:p>
      </dsp:txBody>
      <dsp:txXfrm>
        <a:off x="5108575" y="2714495"/>
        <a:ext cx="5108575" cy="347933"/>
      </dsp:txXfrm>
    </dsp:sp>
    <dsp:sp modelId="{DDFF52B8-FEFC-1A43-9966-36A0ED1945EC}">
      <dsp:nvSpPr>
        <dsp:cNvPr id="0" name=""/>
        <dsp:cNvSpPr/>
      </dsp:nvSpPr>
      <dsp:spPr>
        <a:xfrm rot="10800000">
          <a:off x="0" y="1153742"/>
          <a:ext cx="10217151" cy="1163658"/>
        </a:xfrm>
        <a:prstGeom prst="upArrowCallou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666750">
            <a:lnSpc>
              <a:spcPct val="90000"/>
            </a:lnSpc>
            <a:spcBef>
              <a:spcPct val="0"/>
            </a:spcBef>
            <a:spcAft>
              <a:spcPct val="35000"/>
            </a:spcAft>
            <a:buNone/>
          </a:pPr>
          <a:r>
            <a:rPr lang="en-US" sz="1500" b="1" kern="1200" dirty="0">
              <a:solidFill>
                <a:schemeClr val="accent3"/>
              </a:solidFill>
            </a:rPr>
            <a:t>1990s Intersex activists’ political resistance</a:t>
          </a:r>
        </a:p>
      </dsp:txBody>
      <dsp:txXfrm rot="-10800000">
        <a:off x="0" y="1153742"/>
        <a:ext cx="10217151" cy="408444"/>
      </dsp:txXfrm>
    </dsp:sp>
    <dsp:sp modelId="{4ADE0EF5-CA2F-8846-9B55-6228EFA0F654}">
      <dsp:nvSpPr>
        <dsp:cNvPr id="0" name=""/>
        <dsp:cNvSpPr/>
      </dsp:nvSpPr>
      <dsp:spPr>
        <a:xfrm>
          <a:off x="0" y="1562186"/>
          <a:ext cx="5108575" cy="347933"/>
        </a:xfrm>
        <a:prstGeom prst="rect">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15240" rIns="85344" bIns="15240" numCol="1" spcCol="1270" anchor="ctr" anchorCtr="0">
          <a:noAutofit/>
        </a:bodyPr>
        <a:lstStyle/>
        <a:p>
          <a:pPr marL="0" lvl="0" indent="0" algn="ctr" defTabSz="533400">
            <a:lnSpc>
              <a:spcPct val="90000"/>
            </a:lnSpc>
            <a:spcBef>
              <a:spcPct val="0"/>
            </a:spcBef>
            <a:spcAft>
              <a:spcPct val="35000"/>
            </a:spcAft>
            <a:buNone/>
          </a:pPr>
          <a:r>
            <a:rPr lang="en-US" sz="1200" b="1" kern="1200" dirty="0"/>
            <a:t>Money’s protocol harmed psychologically and physically.</a:t>
          </a:r>
        </a:p>
      </dsp:txBody>
      <dsp:txXfrm>
        <a:off x="0" y="1562186"/>
        <a:ext cx="5108575" cy="347933"/>
      </dsp:txXfrm>
    </dsp:sp>
    <dsp:sp modelId="{F4E9AC8E-9027-7A4B-9504-C4D1C45DD84C}">
      <dsp:nvSpPr>
        <dsp:cNvPr id="0" name=""/>
        <dsp:cNvSpPr/>
      </dsp:nvSpPr>
      <dsp:spPr>
        <a:xfrm>
          <a:off x="5108575" y="1562186"/>
          <a:ext cx="5108575" cy="347933"/>
        </a:xfrm>
        <a:prstGeom prst="rect">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15240" rIns="85344" bIns="15240" numCol="1" spcCol="1270" anchor="ctr" anchorCtr="0">
          <a:noAutofit/>
        </a:bodyPr>
        <a:lstStyle/>
        <a:p>
          <a:pPr marL="0" lvl="0" indent="0" algn="ctr" defTabSz="533400">
            <a:lnSpc>
              <a:spcPct val="90000"/>
            </a:lnSpc>
            <a:spcBef>
              <a:spcPct val="0"/>
            </a:spcBef>
            <a:spcAft>
              <a:spcPct val="35000"/>
            </a:spcAft>
            <a:buNone/>
          </a:pPr>
          <a:r>
            <a:rPr lang="en-US" sz="1200" b="1" kern="1200" dirty="0"/>
            <a:t>Activist protests for the surgeries to stop.</a:t>
          </a:r>
        </a:p>
      </dsp:txBody>
      <dsp:txXfrm>
        <a:off x="5108575" y="1562186"/>
        <a:ext cx="5108575" cy="347933"/>
      </dsp:txXfrm>
    </dsp:sp>
    <dsp:sp modelId="{2FE5793A-1E5B-D14B-85DC-B63998867D33}">
      <dsp:nvSpPr>
        <dsp:cNvPr id="0" name=""/>
        <dsp:cNvSpPr/>
      </dsp:nvSpPr>
      <dsp:spPr>
        <a:xfrm rot="10800000">
          <a:off x="0" y="0"/>
          <a:ext cx="10217151" cy="1163658"/>
        </a:xfrm>
        <a:prstGeom prst="upArrowCallou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666750">
            <a:lnSpc>
              <a:spcPct val="90000"/>
            </a:lnSpc>
            <a:spcBef>
              <a:spcPct val="0"/>
            </a:spcBef>
            <a:spcAft>
              <a:spcPct val="35000"/>
            </a:spcAft>
            <a:buNone/>
          </a:pPr>
          <a:r>
            <a:rPr lang="en-US" sz="1500" b="1" kern="1200" dirty="0">
              <a:solidFill>
                <a:schemeClr val="accent3"/>
              </a:solidFill>
            </a:rPr>
            <a:t>1950s What to do with intersex exceptions to the Heteronormative Binary?</a:t>
          </a:r>
        </a:p>
      </dsp:txBody>
      <dsp:txXfrm rot="-10800000">
        <a:off x="0" y="0"/>
        <a:ext cx="10217151" cy="408444"/>
      </dsp:txXfrm>
    </dsp:sp>
    <dsp:sp modelId="{6921F37F-A7D8-3143-A685-54F226529F8D}">
      <dsp:nvSpPr>
        <dsp:cNvPr id="0" name=""/>
        <dsp:cNvSpPr/>
      </dsp:nvSpPr>
      <dsp:spPr>
        <a:xfrm>
          <a:off x="0" y="409877"/>
          <a:ext cx="5108575" cy="347933"/>
        </a:xfrm>
        <a:prstGeom prst="rect">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15240" rIns="85344" bIns="15240" numCol="1" spcCol="1270" anchor="ctr" anchorCtr="0">
          <a:noAutofit/>
        </a:bodyPr>
        <a:lstStyle/>
        <a:p>
          <a:pPr marL="0" lvl="0" indent="0" algn="ctr" defTabSz="533400">
            <a:lnSpc>
              <a:spcPct val="90000"/>
            </a:lnSpc>
            <a:spcBef>
              <a:spcPct val="0"/>
            </a:spcBef>
            <a:spcAft>
              <a:spcPct val="35000"/>
            </a:spcAft>
            <a:buNone/>
          </a:pPr>
          <a:r>
            <a:rPr lang="en-US" sz="1200" b="1" kern="1200" dirty="0"/>
            <a:t>Dr. John Money’ 1950s sex classification and protocol:</a:t>
          </a:r>
        </a:p>
      </dsp:txBody>
      <dsp:txXfrm>
        <a:off x="0" y="409877"/>
        <a:ext cx="5108575" cy="347933"/>
      </dsp:txXfrm>
    </dsp:sp>
    <dsp:sp modelId="{314D5733-BFE7-F441-9A35-A2ADAF321303}">
      <dsp:nvSpPr>
        <dsp:cNvPr id="0" name=""/>
        <dsp:cNvSpPr/>
      </dsp:nvSpPr>
      <dsp:spPr>
        <a:xfrm>
          <a:off x="5108575" y="409877"/>
          <a:ext cx="5108575" cy="347933"/>
        </a:xfrm>
        <a:prstGeom prst="rect">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15240" rIns="85344" bIns="15240" numCol="1" spcCol="1270" anchor="ctr" anchorCtr="0">
          <a:noAutofit/>
        </a:bodyPr>
        <a:lstStyle/>
        <a:p>
          <a:pPr marL="0" lvl="0" indent="0" algn="ctr" defTabSz="533400">
            <a:lnSpc>
              <a:spcPct val="90000"/>
            </a:lnSpc>
            <a:spcBef>
              <a:spcPct val="0"/>
            </a:spcBef>
            <a:spcAft>
              <a:spcPct val="35000"/>
            </a:spcAft>
            <a:buNone/>
          </a:pPr>
          <a:r>
            <a:rPr lang="en-US" sz="1200" b="1" kern="1200" dirty="0"/>
            <a:t>“What you see, you will believe, therefore heteronormative surgery for M or F appearance, and secrecy.” </a:t>
          </a:r>
        </a:p>
      </dsp:txBody>
      <dsp:txXfrm>
        <a:off x="5108575" y="409877"/>
        <a:ext cx="5108575" cy="347933"/>
      </dsp:txXfrm>
    </dsp:sp>
  </dsp:spTree>
</dsp:drawing>
</file>

<file path=ppt/diagrams/layout1.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2.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721346E-20E6-C7BF-B4BE-8B35409A337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4128DA13-4966-CF45-D806-CDDB049DCE4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48C3944-41B0-BA40-952C-F391D0C97E1E}" type="datetimeFigureOut">
              <a:rPr lang="en-US" smtClean="0"/>
              <a:t>6/1/26</a:t>
            </a:fld>
            <a:endParaRPr lang="en-US"/>
          </a:p>
        </p:txBody>
      </p:sp>
      <p:sp>
        <p:nvSpPr>
          <p:cNvPr id="4" name="Footer Placeholder 3">
            <a:extLst>
              <a:ext uri="{FF2B5EF4-FFF2-40B4-BE49-F238E27FC236}">
                <a16:creationId xmlns:a16="http://schemas.microsoft.com/office/drawing/2014/main" id="{6DDC938B-F671-475D-AA2E-A6EFDA26EA91}"/>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DF33F32A-894A-E1FF-9DC2-AC470E79100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1B1B044-FBD1-754C-9332-2DB238E9CA57}" type="slidenum">
              <a:rPr lang="en-US" smtClean="0"/>
              <a:t>‹#›</a:t>
            </a:fld>
            <a:endParaRPr lang="en-US"/>
          </a:p>
        </p:txBody>
      </p:sp>
    </p:spTree>
    <p:extLst>
      <p:ext uri="{BB962C8B-B14F-4D97-AF65-F5344CB8AC3E}">
        <p14:creationId xmlns:p14="http://schemas.microsoft.com/office/powerpoint/2010/main" val="140359216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1B39F5C-3DE1-C54C-A5A0-97A3DCF24F0A}" type="datetimeFigureOut">
              <a:rPr lang="en-US" smtClean="0"/>
              <a:t>6/1/26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99301AC-3BC6-E649-96D6-7ED6CF2534A5}" type="slidenum">
              <a:rPr lang="en-US" smtClean="0"/>
              <a:t>‹#›</a:t>
            </a:fld>
            <a:endParaRPr lang="en-US"/>
          </a:p>
        </p:txBody>
      </p:sp>
    </p:spTree>
    <p:extLst>
      <p:ext uri="{BB962C8B-B14F-4D97-AF65-F5344CB8AC3E}">
        <p14:creationId xmlns:p14="http://schemas.microsoft.com/office/powerpoint/2010/main" val="37741693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99301AC-3BC6-E649-96D6-7ED6CF2534A5}" type="slidenum">
              <a:rPr lang="en-US" smtClean="0"/>
              <a:t>1</a:t>
            </a:fld>
            <a:endParaRPr lang="en-US"/>
          </a:p>
        </p:txBody>
      </p:sp>
    </p:spTree>
    <p:extLst>
      <p:ext uri="{BB962C8B-B14F-4D97-AF65-F5344CB8AC3E}">
        <p14:creationId xmlns:p14="http://schemas.microsoft.com/office/powerpoint/2010/main" val="30858288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1" kern="1200" dirty="0">
                <a:solidFill>
                  <a:schemeClr val="tx1"/>
                </a:solidFill>
                <a:effectLst/>
                <a:latin typeface="+mn-lt"/>
                <a:ea typeface="+mn-ea"/>
                <a:cs typeface="+mn-cs"/>
              </a:rPr>
              <a:t>“Some children are born with atypical sex development, highlighted through specific traits such that something in their chromosomes (and genes), hormones, internal genitalia or external genitalia. varies from what is commonly expected of a male or female.” *</a:t>
            </a: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B99301AC-3BC6-E649-96D6-7ED6CF2534A5}" type="slidenum">
              <a:rPr lang="en-US" smtClean="0"/>
              <a:t>8</a:t>
            </a:fld>
            <a:endParaRPr lang="en-US"/>
          </a:p>
        </p:txBody>
      </p:sp>
    </p:spTree>
    <p:extLst>
      <p:ext uri="{BB962C8B-B14F-4D97-AF65-F5344CB8AC3E}">
        <p14:creationId xmlns:p14="http://schemas.microsoft.com/office/powerpoint/2010/main" val="16406696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2CF54E-E33E-487A-64FE-1BBC20D8AEF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65B459-CB7C-F968-8915-9FE89676C25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FF79178-41CB-3E90-6771-9C08732120EC}"/>
              </a:ext>
            </a:extLst>
          </p:cNvPr>
          <p:cNvSpPr>
            <a:spLocks noGrp="1"/>
          </p:cNvSpPr>
          <p:nvPr>
            <p:ph type="body" idx="1"/>
          </p:nvPr>
        </p:nvSpPr>
        <p:spPr/>
        <p:txBody>
          <a:bodyPr/>
          <a:lstStyle/>
          <a:p>
            <a:r>
              <a:rPr lang="en-US" dirty="0"/>
              <a:t>The Heteronormative Concept of Sex is binary  - two and only two choices possible for each of the categories in human sexuality. </a:t>
            </a:r>
          </a:p>
          <a:p>
            <a:endParaRPr lang="en-US" dirty="0"/>
          </a:p>
          <a:p>
            <a:endParaRPr lang="en-US" dirty="0"/>
          </a:p>
        </p:txBody>
      </p:sp>
      <p:sp>
        <p:nvSpPr>
          <p:cNvPr id="4" name="Slide Number Placeholder 3">
            <a:extLst>
              <a:ext uri="{FF2B5EF4-FFF2-40B4-BE49-F238E27FC236}">
                <a16:creationId xmlns:a16="http://schemas.microsoft.com/office/drawing/2014/main" id="{B0982221-3853-433A-95D5-6FC3D4DCFD44}"/>
              </a:ext>
            </a:extLst>
          </p:cNvPr>
          <p:cNvSpPr>
            <a:spLocks noGrp="1"/>
          </p:cNvSpPr>
          <p:nvPr>
            <p:ph type="sldNum" sz="quarter" idx="5"/>
          </p:nvPr>
        </p:nvSpPr>
        <p:spPr/>
        <p:txBody>
          <a:bodyPr/>
          <a:lstStyle/>
          <a:p>
            <a:fld id="{B99301AC-3BC6-E649-96D6-7ED6CF2534A5}" type="slidenum">
              <a:rPr lang="en-US" smtClean="0"/>
              <a:t>18</a:t>
            </a:fld>
            <a:endParaRPr lang="en-US"/>
          </a:p>
        </p:txBody>
      </p:sp>
    </p:spTree>
    <p:extLst>
      <p:ext uri="{BB962C8B-B14F-4D97-AF65-F5344CB8AC3E}">
        <p14:creationId xmlns:p14="http://schemas.microsoft.com/office/powerpoint/2010/main" val="38586585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D3F24D-E1D5-2491-3BB4-6CAA429050E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A6EEA8-F266-D834-E2CA-06166C12024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DBA5C04-4976-C2BB-E345-A4B970CCEF1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2AA6B55-576E-558B-D1A2-3B4608C5B67B}"/>
              </a:ext>
            </a:extLst>
          </p:cNvPr>
          <p:cNvSpPr>
            <a:spLocks noGrp="1"/>
          </p:cNvSpPr>
          <p:nvPr>
            <p:ph type="sldNum" sz="quarter" idx="5"/>
          </p:nvPr>
        </p:nvSpPr>
        <p:spPr/>
        <p:txBody>
          <a:bodyPr/>
          <a:lstStyle/>
          <a:p>
            <a:fld id="{B99301AC-3BC6-E649-96D6-7ED6CF2534A5}" type="slidenum">
              <a:rPr lang="en-US" smtClean="0"/>
              <a:t>19</a:t>
            </a:fld>
            <a:endParaRPr lang="en-US"/>
          </a:p>
        </p:txBody>
      </p:sp>
    </p:spTree>
    <p:extLst>
      <p:ext uri="{BB962C8B-B14F-4D97-AF65-F5344CB8AC3E}">
        <p14:creationId xmlns:p14="http://schemas.microsoft.com/office/powerpoint/2010/main" val="1404496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 my dissertation in 2020 and since then I collected the life stories of over a dozen intersex activists with mostly different VSDs. I extracted the emotional themes from their life stories. </a:t>
            </a:r>
          </a:p>
          <a:p>
            <a:endParaRPr lang="en-US" dirty="0"/>
          </a:p>
          <a:p>
            <a:r>
              <a:rPr lang="en-US" dirty="0"/>
              <a:t>There was common movement in in their stores…they all  had a narrative arch involving three major periods. </a:t>
            </a:r>
          </a:p>
          <a:p>
            <a:endParaRPr lang="en-US" dirty="0"/>
          </a:p>
          <a:p>
            <a:r>
              <a:rPr lang="en-US" dirty="0"/>
              <a:t>The first involved confusion and harm</a:t>
            </a:r>
          </a:p>
          <a:p>
            <a:r>
              <a:rPr lang="en-US" dirty="0"/>
              <a:t>The second involved connecting with other intersex people and learning that had been lied to.</a:t>
            </a:r>
          </a:p>
          <a:p>
            <a:r>
              <a:rPr lang="en-US" dirty="0"/>
              <a:t>The third involved having formed clear opinions about damage and then turning out ward in action to stop further damage. </a:t>
            </a:r>
          </a:p>
          <a:p>
            <a:endParaRPr lang="en-US" dirty="0"/>
          </a:p>
          <a:p>
            <a:r>
              <a:rPr lang="en-US" dirty="0"/>
              <a:t>Read the slides</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B99301AC-3BC6-E649-96D6-7ED6CF2534A5}" type="slidenum">
              <a:rPr lang="en-US" smtClean="0"/>
              <a:t>26</a:t>
            </a:fld>
            <a:endParaRPr lang="en-US"/>
          </a:p>
        </p:txBody>
      </p:sp>
    </p:spTree>
    <p:extLst>
      <p:ext uri="{BB962C8B-B14F-4D97-AF65-F5344CB8AC3E}">
        <p14:creationId xmlns:p14="http://schemas.microsoft.com/office/powerpoint/2010/main" val="34895106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t>Counselors should be alert for the personal impact of:</a:t>
            </a:r>
          </a:p>
          <a:p>
            <a:endParaRPr lang="en-US" dirty="0"/>
          </a:p>
        </p:txBody>
      </p:sp>
      <p:sp>
        <p:nvSpPr>
          <p:cNvPr id="4" name="Slide Number Placeholder 3"/>
          <p:cNvSpPr>
            <a:spLocks noGrp="1"/>
          </p:cNvSpPr>
          <p:nvPr>
            <p:ph type="sldNum" sz="quarter" idx="5"/>
          </p:nvPr>
        </p:nvSpPr>
        <p:spPr/>
        <p:txBody>
          <a:bodyPr/>
          <a:lstStyle/>
          <a:p>
            <a:fld id="{B99301AC-3BC6-E649-96D6-7ED6CF2534A5}" type="slidenum">
              <a:rPr lang="en-US" smtClean="0"/>
              <a:t>27</a:t>
            </a:fld>
            <a:endParaRPr lang="en-US"/>
          </a:p>
        </p:txBody>
      </p:sp>
    </p:spTree>
    <p:extLst>
      <p:ext uri="{BB962C8B-B14F-4D97-AF65-F5344CB8AC3E}">
        <p14:creationId xmlns:p14="http://schemas.microsoft.com/office/powerpoint/2010/main" val="16515724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Summarizing: the model</a:t>
            </a:r>
          </a:p>
        </p:txBody>
      </p:sp>
      <p:sp>
        <p:nvSpPr>
          <p:cNvPr id="4" name="Slide Number Placeholder 3"/>
          <p:cNvSpPr>
            <a:spLocks noGrp="1"/>
          </p:cNvSpPr>
          <p:nvPr>
            <p:ph type="sldNum" sz="quarter" idx="5"/>
          </p:nvPr>
        </p:nvSpPr>
        <p:spPr/>
        <p:txBody>
          <a:bodyPr/>
          <a:lstStyle/>
          <a:p>
            <a:fld id="{B99301AC-3BC6-E649-96D6-7ED6CF2534A5}" type="slidenum">
              <a:rPr lang="en-US" smtClean="0"/>
              <a:t>28</a:t>
            </a:fld>
            <a:endParaRPr lang="en-US"/>
          </a:p>
        </p:txBody>
      </p:sp>
    </p:spTree>
    <p:extLst>
      <p:ext uri="{BB962C8B-B14F-4D97-AF65-F5344CB8AC3E}">
        <p14:creationId xmlns:p14="http://schemas.microsoft.com/office/powerpoint/2010/main" val="32773930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99301AC-3BC6-E649-96D6-7ED6CF2534A5}" type="slidenum">
              <a:rPr lang="en-US" smtClean="0"/>
              <a:t>32</a:t>
            </a:fld>
            <a:endParaRPr lang="en-US"/>
          </a:p>
        </p:txBody>
      </p:sp>
    </p:spTree>
    <p:extLst>
      <p:ext uri="{BB962C8B-B14F-4D97-AF65-F5344CB8AC3E}">
        <p14:creationId xmlns:p14="http://schemas.microsoft.com/office/powerpoint/2010/main" val="26883773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p>
          </p:txBody>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p>
          </p:txBody>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p>
          </p:txBody>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p>
          </p:txBody>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n-US"/>
              <a:t>Click to edit Master title style</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9B8537B8-67FB-FF4D-880A-2B41A7FBD507}" type="datetime1">
              <a:rPr lang="en-US" smtClean="0"/>
              <a:t>6/1/26</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r>
              <a:rPr lang="en-US"/>
              <a:t>Copyright 2025 -  Beyond the Binary Counseling and Consulting Services, LLC</a:t>
            </a:r>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330332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n-US"/>
              <a:t>Click icon to add picture</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62187A6-8F4F-D94B-9073-49A3FC023ED5}" type="datetime1">
              <a:rPr lang="en-US" smtClean="0"/>
              <a:t>6/1/26</a:t>
            </a:fld>
            <a:endParaRPr lang="en-US" dirty="0"/>
          </a:p>
        </p:txBody>
      </p:sp>
      <p:sp>
        <p:nvSpPr>
          <p:cNvPr id="6" name="Footer Placeholder 5"/>
          <p:cNvSpPr>
            <a:spLocks noGrp="1"/>
          </p:cNvSpPr>
          <p:nvPr>
            <p:ph type="ftr" sz="quarter" idx="11"/>
          </p:nvPr>
        </p:nvSpPr>
        <p:spPr/>
        <p:txBody>
          <a:bodyPr/>
          <a:lstStyle/>
          <a:p>
            <a:r>
              <a:rPr lang="en-US"/>
              <a:t>Copyright 2025 -  Beyond the Binary Counseling and Consulting Services, LLC</a:t>
            </a:r>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2458870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02C69AA-59A2-1F4F-BFFD-B46D110ACEBF}" type="datetime1">
              <a:rPr lang="en-US" smtClean="0"/>
              <a:t>6/1/26</a:t>
            </a:fld>
            <a:endParaRPr lang="en-US" dirty="0"/>
          </a:p>
        </p:txBody>
      </p:sp>
      <p:sp>
        <p:nvSpPr>
          <p:cNvPr id="6" name="Footer Placeholder 5"/>
          <p:cNvSpPr>
            <a:spLocks noGrp="1"/>
          </p:cNvSpPr>
          <p:nvPr>
            <p:ph type="ftr" sz="quarter" idx="11"/>
          </p:nvPr>
        </p:nvSpPr>
        <p:spPr/>
        <p:txBody>
          <a:bodyPr/>
          <a:lstStyle/>
          <a:p>
            <a:r>
              <a:rPr lang="en-US"/>
              <a:t>Copyright 2025 -  Beyond the Binary Counseling and Consulting Services, LLC</a:t>
            </a:r>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429535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75FC05C-8C1E-B94B-9BF9-2F7A6BA7BEE0}" type="datetime1">
              <a:rPr lang="en-US" smtClean="0"/>
              <a:t>6/1/26</a:t>
            </a:fld>
            <a:endParaRPr lang="en-US" dirty="0"/>
          </a:p>
        </p:txBody>
      </p:sp>
      <p:sp>
        <p:nvSpPr>
          <p:cNvPr id="6" name="Footer Placeholder 5"/>
          <p:cNvSpPr>
            <a:spLocks noGrp="1"/>
          </p:cNvSpPr>
          <p:nvPr>
            <p:ph type="ftr" sz="quarter" idx="11"/>
          </p:nvPr>
        </p:nvSpPr>
        <p:spPr/>
        <p:txBody>
          <a:bodyPr/>
          <a:lstStyle/>
          <a:p>
            <a:r>
              <a:rPr lang="en-US"/>
              <a:t>Copyright 2025 -  Beyond the Binary Counseling and Consulting Services, LLC</a:t>
            </a:r>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3786835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CF237CD-EAD6-9C4F-8F17-6AB7077C69B5}" type="datetime1">
              <a:rPr lang="en-US" smtClean="0"/>
              <a:t>6/1/26</a:t>
            </a:fld>
            <a:endParaRPr lang="en-US" dirty="0"/>
          </a:p>
        </p:txBody>
      </p:sp>
      <p:sp>
        <p:nvSpPr>
          <p:cNvPr id="6" name="Footer Placeholder 5"/>
          <p:cNvSpPr>
            <a:spLocks noGrp="1"/>
          </p:cNvSpPr>
          <p:nvPr>
            <p:ph type="ftr" sz="quarter" idx="11"/>
          </p:nvPr>
        </p:nvSpPr>
        <p:spPr/>
        <p:txBody>
          <a:bodyPr/>
          <a:lstStyle/>
          <a:p>
            <a:r>
              <a:rPr lang="en-US"/>
              <a:t>Copyright 2025 -  Beyond the Binary Counseling and Consulting Services, LLC</a:t>
            </a:r>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4276175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n-US"/>
              <a:t>Click to edit Master title style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33F99BC5-7264-F240-9FD1-E929C0E8CEEC}" type="datetime1">
              <a:rPr lang="en-US" smtClean="0"/>
              <a:t>6/1/26</a:t>
            </a:fld>
            <a:endParaRPr lang="en-US" dirty="0"/>
          </a:p>
        </p:txBody>
      </p:sp>
      <p:sp>
        <p:nvSpPr>
          <p:cNvPr id="4" name="Footer Placeholder 3"/>
          <p:cNvSpPr>
            <a:spLocks noGrp="1"/>
          </p:cNvSpPr>
          <p:nvPr>
            <p:ph type="ftr" sz="quarter" idx="11"/>
          </p:nvPr>
        </p:nvSpPr>
        <p:spPr/>
        <p:txBody>
          <a:bodyPr/>
          <a:lstStyle/>
          <a:p>
            <a:r>
              <a:rPr lang="en-US"/>
              <a:t>Copyright 2025 -  Beyond the Binary Counseling and Consulting Services, LLC</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560555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614D33C4-F839-3148-B584-22D967289D13}" type="datetime1">
              <a:rPr lang="en-US" smtClean="0"/>
              <a:t>6/1/26</a:t>
            </a:fld>
            <a:endParaRPr lang="en-US" dirty="0"/>
          </a:p>
        </p:txBody>
      </p:sp>
      <p:sp>
        <p:nvSpPr>
          <p:cNvPr id="4" name="Footer Placeholder 3"/>
          <p:cNvSpPr>
            <a:spLocks noGrp="1"/>
          </p:cNvSpPr>
          <p:nvPr>
            <p:ph type="ftr" sz="quarter" idx="11"/>
          </p:nvPr>
        </p:nvSpPr>
        <p:spPr/>
        <p:txBody>
          <a:bodyPr/>
          <a:lstStyle/>
          <a:p>
            <a:r>
              <a:rPr lang="en-US"/>
              <a:t>Copyright 2025 -  Beyond the Binary Counseling and Consulting Services, LLC</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3108046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34B0E9A-3F0A-D147-9867-984C0C28CD89}" type="datetime1">
              <a:rPr lang="en-US" smtClean="0"/>
              <a:t>6/1/26</a:t>
            </a:fld>
            <a:endParaRPr lang="en-US" dirty="0"/>
          </a:p>
        </p:txBody>
      </p:sp>
      <p:sp>
        <p:nvSpPr>
          <p:cNvPr id="5" name="Footer Placeholder 4"/>
          <p:cNvSpPr>
            <a:spLocks noGrp="1"/>
          </p:cNvSpPr>
          <p:nvPr>
            <p:ph type="ftr" sz="quarter" idx="11"/>
          </p:nvPr>
        </p:nvSpPr>
        <p:spPr/>
        <p:txBody>
          <a:bodyPr/>
          <a:lstStyle/>
          <a:p>
            <a:r>
              <a:rPr lang="en-US"/>
              <a:t>Copyright 2025 -  Beyond the Binary Counseling and Consulting Services, LLC</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297147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9BECB79-B1D0-BF4A-8784-BDC7718508F0}" type="datetime1">
              <a:rPr lang="en-US" smtClean="0"/>
              <a:t>6/1/26</a:t>
            </a:fld>
            <a:endParaRPr lang="en-US" dirty="0"/>
          </a:p>
        </p:txBody>
      </p:sp>
      <p:sp>
        <p:nvSpPr>
          <p:cNvPr id="5" name="Footer Placeholder 4"/>
          <p:cNvSpPr>
            <a:spLocks noGrp="1"/>
          </p:cNvSpPr>
          <p:nvPr>
            <p:ph type="ftr" sz="quarter" idx="11"/>
          </p:nvPr>
        </p:nvSpPr>
        <p:spPr/>
        <p:txBody>
          <a:bodyPr/>
          <a:lstStyle/>
          <a:p>
            <a:r>
              <a:rPr lang="en-US"/>
              <a:t>Copyright 2025 -  Beyond the Binary Counseling and Consulting Services, LLC</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918859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9CC67B0-F6E7-C24D-871C-7F4E6AAB6147}" type="datetime1">
              <a:rPr lang="en-US" smtClean="0"/>
              <a:t>6/1/26</a:t>
            </a:fld>
            <a:endParaRPr lang="en-US" dirty="0"/>
          </a:p>
        </p:txBody>
      </p:sp>
      <p:sp>
        <p:nvSpPr>
          <p:cNvPr id="5" name="Footer Placeholder 4"/>
          <p:cNvSpPr>
            <a:spLocks noGrp="1"/>
          </p:cNvSpPr>
          <p:nvPr>
            <p:ph type="ftr" sz="quarter" idx="11"/>
          </p:nvPr>
        </p:nvSpPr>
        <p:spPr/>
        <p:txBody>
          <a:bodyPr/>
          <a:lstStyle/>
          <a:p>
            <a:r>
              <a:rPr lang="en-US"/>
              <a:t>Copyright 2025 -  Beyond the Binary Counseling and Consulting Services, LLC</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675475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C350052-2D77-8E49-B338-CBB09B92D3FC}" type="datetime1">
              <a:rPr lang="en-US" smtClean="0"/>
              <a:t>6/1/26</a:t>
            </a:fld>
            <a:endParaRPr lang="en-US" dirty="0"/>
          </a:p>
        </p:txBody>
      </p:sp>
      <p:sp>
        <p:nvSpPr>
          <p:cNvPr id="5" name="Footer Placeholder 4"/>
          <p:cNvSpPr>
            <a:spLocks noGrp="1"/>
          </p:cNvSpPr>
          <p:nvPr>
            <p:ph type="ftr" sz="quarter" idx="11"/>
          </p:nvPr>
        </p:nvSpPr>
        <p:spPr/>
        <p:txBody>
          <a:bodyPr/>
          <a:lstStyle/>
          <a:p>
            <a:r>
              <a:rPr lang="en-US"/>
              <a:t>Copyright 2025 -  Beyond the Binary Counseling and Consulting Services, LLC</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526933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7B5D1BF-D253-A346-A2B2-E4FC945178D9}" type="datetime1">
              <a:rPr lang="en-US" smtClean="0"/>
              <a:t>6/1/26</a:t>
            </a:fld>
            <a:endParaRPr lang="en-US" dirty="0"/>
          </a:p>
        </p:txBody>
      </p:sp>
      <p:sp>
        <p:nvSpPr>
          <p:cNvPr id="6" name="Footer Placeholder 5"/>
          <p:cNvSpPr>
            <a:spLocks noGrp="1"/>
          </p:cNvSpPr>
          <p:nvPr>
            <p:ph type="ftr" sz="quarter" idx="11"/>
          </p:nvPr>
        </p:nvSpPr>
        <p:spPr/>
        <p:txBody>
          <a:bodyPr/>
          <a:lstStyle/>
          <a:p>
            <a:r>
              <a:rPr lang="en-US"/>
              <a:t>Copyright 2025 -  Beyond the Binary Counseling and Consulting Services, LLC</a:t>
            </a:r>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770393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n-US"/>
              <a:t>Click to edit Master title style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1410" y="3073397"/>
            <a:ext cx="4878391" cy="27178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3073397"/>
            <a:ext cx="4875210" cy="27178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98911ED-3BC8-6740-82F4-FA197D357F4E}" type="datetime1">
              <a:rPr lang="en-US" smtClean="0"/>
              <a:t>6/1/26</a:t>
            </a:fld>
            <a:endParaRPr lang="en-US" dirty="0"/>
          </a:p>
        </p:txBody>
      </p:sp>
      <p:sp>
        <p:nvSpPr>
          <p:cNvPr id="8" name="Footer Placeholder 7"/>
          <p:cNvSpPr>
            <a:spLocks noGrp="1"/>
          </p:cNvSpPr>
          <p:nvPr>
            <p:ph type="ftr" sz="quarter" idx="11"/>
          </p:nvPr>
        </p:nvSpPr>
        <p:spPr/>
        <p:txBody>
          <a:bodyPr/>
          <a:lstStyle/>
          <a:p>
            <a:r>
              <a:rPr lang="en-US"/>
              <a:t>Copyright 2025 -  Beyond the Binary Counseling and Consulting Services, LLC</a:t>
            </a:r>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553170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24F99A2-DCC8-6840-B51F-E52C4013F729}" type="datetime1">
              <a:rPr lang="en-US" smtClean="0"/>
              <a:t>6/1/26</a:t>
            </a:fld>
            <a:endParaRPr lang="en-US" dirty="0"/>
          </a:p>
        </p:txBody>
      </p:sp>
      <p:sp>
        <p:nvSpPr>
          <p:cNvPr id="4" name="Footer Placeholder 3"/>
          <p:cNvSpPr>
            <a:spLocks noGrp="1"/>
          </p:cNvSpPr>
          <p:nvPr>
            <p:ph type="ftr" sz="quarter" idx="11"/>
          </p:nvPr>
        </p:nvSpPr>
        <p:spPr/>
        <p:txBody>
          <a:bodyPr/>
          <a:lstStyle/>
          <a:p>
            <a:r>
              <a:rPr lang="en-US"/>
              <a:t>Copyright 2025 -  Beyond the Binary Counseling and Consulting Services, LLC</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313634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733A01-EEC6-6B4E-8180-9BD2C49F755F}" type="datetime1">
              <a:rPr lang="en-US" smtClean="0"/>
              <a:t>6/1/26</a:t>
            </a:fld>
            <a:endParaRPr lang="en-US" dirty="0"/>
          </a:p>
        </p:txBody>
      </p:sp>
      <p:sp>
        <p:nvSpPr>
          <p:cNvPr id="3" name="Footer Placeholder 2"/>
          <p:cNvSpPr>
            <a:spLocks noGrp="1"/>
          </p:cNvSpPr>
          <p:nvPr>
            <p:ph type="ftr" sz="quarter" idx="11"/>
          </p:nvPr>
        </p:nvSpPr>
        <p:spPr/>
        <p:txBody>
          <a:bodyPr/>
          <a:lstStyle/>
          <a:p>
            <a:r>
              <a:rPr lang="en-US"/>
              <a:t>Copyright 2025 -  Beyond the Binary Counseling and Consulting Services, LLC</a:t>
            </a:r>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142112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7817C03-54AD-9445-9529-CA7670F5812C}" type="datetime1">
              <a:rPr lang="en-US" smtClean="0"/>
              <a:t>6/1/26</a:t>
            </a:fld>
            <a:endParaRPr lang="en-US" dirty="0"/>
          </a:p>
        </p:txBody>
      </p:sp>
      <p:sp>
        <p:nvSpPr>
          <p:cNvPr id="6" name="Footer Placeholder 5"/>
          <p:cNvSpPr>
            <a:spLocks noGrp="1"/>
          </p:cNvSpPr>
          <p:nvPr>
            <p:ph type="ftr" sz="quarter" idx="11"/>
          </p:nvPr>
        </p:nvSpPr>
        <p:spPr/>
        <p:txBody>
          <a:bodyPr/>
          <a:lstStyle/>
          <a:p>
            <a:r>
              <a:rPr lang="en-US"/>
              <a:t>Copyright 2025 -  Beyond the Binary Counseling and Consulting Services, LLC</a:t>
            </a:r>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253166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697AABE-1D7C-0B4F-9872-25B62EAAB066}" type="datetime1">
              <a:rPr lang="en-US" smtClean="0"/>
              <a:t>6/1/26</a:t>
            </a:fld>
            <a:endParaRPr lang="en-US" dirty="0"/>
          </a:p>
        </p:txBody>
      </p:sp>
      <p:sp>
        <p:nvSpPr>
          <p:cNvPr id="6" name="Footer Placeholder 5"/>
          <p:cNvSpPr>
            <a:spLocks noGrp="1"/>
          </p:cNvSpPr>
          <p:nvPr>
            <p:ph type="ftr" sz="quarter" idx="11"/>
          </p:nvPr>
        </p:nvSpPr>
        <p:spPr/>
        <p:txBody>
          <a:bodyPr/>
          <a:lstStyle/>
          <a:p>
            <a:r>
              <a:rPr lang="en-US"/>
              <a:t>Copyright 2025 -  Beyond the Binary Counseling and Consulting Services, LLC</a:t>
            </a:r>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599590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p>
            </p:txBody>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txBody>
              <a:bodyPr/>
              <a:lstStyle/>
              <a:p>
                <a:endParaRPr lang="en-US"/>
              </a:p>
            </p:txBody>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p>
            </p:txBody>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p>
            </p:txBody>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E5CE68A9-B755-4540-9903-8BF4AEB56596}" type="datetime1">
              <a:rPr lang="en-US" smtClean="0"/>
              <a:t>6/1/26</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r>
              <a:rPr lang="en-US"/>
              <a:t>Copyright 2025 -  Beyond the Binary Counseling and Consulting Services, LLC</a:t>
            </a:r>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84075488"/>
      </p:ext>
    </p:extLst>
  </p:cSld>
  <p:clrMap bg1="dk1" tx1="lt1" bg2="dk2" tx2="lt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 id="2147483677" r:id="rId12"/>
    <p:sldLayoutId id="2147483678" r:id="rId13"/>
    <p:sldLayoutId id="2147483679" r:id="rId14"/>
    <p:sldLayoutId id="2147483680" r:id="rId15"/>
    <p:sldLayoutId id="2147483681" r:id="rId16"/>
    <p:sldLayoutId id="2147483682" r:id="rId17"/>
  </p:sldLayoutIdLst>
  <p:hf hdr="0" dt="0"/>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s://irl.umsl.edu/dissertation/930/"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https://www.counseling.org/resources/ethics"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hyperlink" Target="https://irl.umsl.edu/dissertation/930/"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D5298B7-1EE0-0753-90FC-2F5D94D70302}"/>
              </a:ext>
            </a:extLst>
          </p:cNvPr>
          <p:cNvSpPr>
            <a:spLocks noGrp="1"/>
          </p:cNvSpPr>
          <p:nvPr>
            <p:ph type="ctrTitle"/>
          </p:nvPr>
        </p:nvSpPr>
        <p:spPr>
          <a:xfrm>
            <a:off x="-87525" y="886484"/>
            <a:ext cx="12367050" cy="3840788"/>
          </a:xfrm>
        </p:spPr>
        <p:txBody>
          <a:bodyPr>
            <a:normAutofit/>
          </a:bodyPr>
          <a:lstStyle/>
          <a:p>
            <a:pPr algn="ctr"/>
            <a:br>
              <a:rPr lang="en-GB" sz="4000" b="1" kern="100" dirty="0">
                <a:effectLst/>
                <a:latin typeface="Raleway" pitchFamily="2" charset="77"/>
                <a:ea typeface="Calibri" panose="020F0502020204030204" pitchFamily="34" charset="0"/>
                <a:cs typeface="Times New Roman" panose="02020603050405020304" pitchFamily="18" charset="0"/>
              </a:rPr>
            </a:br>
            <a:br>
              <a:rPr lang="en-GB" sz="4000" b="1" kern="100" dirty="0">
                <a:effectLst/>
                <a:latin typeface="Raleway" pitchFamily="2" charset="77"/>
                <a:ea typeface="Calibri" panose="020F0502020204030204" pitchFamily="34" charset="0"/>
                <a:cs typeface="Times New Roman" panose="02020603050405020304" pitchFamily="18" charset="0"/>
              </a:rPr>
            </a:br>
            <a:r>
              <a:rPr lang="en-GB" sz="4000" b="1" kern="100" dirty="0">
                <a:solidFill>
                  <a:srgbClr val="FFFF00"/>
                </a:solidFill>
                <a:effectLst/>
                <a:latin typeface="Raleway" pitchFamily="2" charset="77"/>
                <a:ea typeface="Calibri" panose="020F0502020204030204" pitchFamily="34" charset="0"/>
                <a:cs typeface="Times New Roman" panose="02020603050405020304" pitchFamily="18" charset="0"/>
              </a:rPr>
              <a:t>How do you explain what it means </a:t>
            </a:r>
            <a:br>
              <a:rPr lang="en-GB" sz="4000" b="1" kern="100" dirty="0">
                <a:solidFill>
                  <a:srgbClr val="FFFF00"/>
                </a:solidFill>
                <a:effectLst/>
                <a:latin typeface="Raleway" pitchFamily="2" charset="77"/>
                <a:ea typeface="Calibri" panose="020F0502020204030204" pitchFamily="34" charset="0"/>
                <a:cs typeface="Times New Roman" panose="02020603050405020304" pitchFamily="18" charset="0"/>
              </a:rPr>
            </a:br>
            <a:r>
              <a:rPr lang="en-GB" sz="4000" b="1" kern="100" dirty="0">
                <a:solidFill>
                  <a:srgbClr val="FFFF00"/>
                </a:solidFill>
                <a:effectLst/>
                <a:latin typeface="Raleway" pitchFamily="2" charset="77"/>
                <a:ea typeface="Calibri" panose="020F0502020204030204" pitchFamily="34" charset="0"/>
                <a:cs typeface="Times New Roman" panose="02020603050405020304" pitchFamily="18" charset="0"/>
              </a:rPr>
              <a:t>to be intersex?</a:t>
            </a:r>
            <a:br>
              <a:rPr lang="en-GB" sz="4000" b="1" kern="100" dirty="0">
                <a:effectLst/>
                <a:latin typeface="Raleway" pitchFamily="2" charset="77"/>
                <a:ea typeface="Calibri" panose="020F0502020204030204" pitchFamily="34" charset="0"/>
                <a:cs typeface="Times New Roman" panose="02020603050405020304" pitchFamily="18" charset="0"/>
              </a:rPr>
            </a:br>
            <a:br>
              <a:rPr lang="en-GB" sz="4000" b="1" kern="100" dirty="0">
                <a:effectLst/>
                <a:latin typeface="Raleway" pitchFamily="2" charset="77"/>
                <a:ea typeface="Calibri" panose="020F0502020204030204" pitchFamily="34" charset="0"/>
                <a:cs typeface="Times New Roman" panose="02020603050405020304" pitchFamily="18" charset="0"/>
              </a:rPr>
            </a:br>
            <a:endParaRPr lang="en-US" sz="3600" b="1" i="1" dirty="0"/>
          </a:p>
        </p:txBody>
      </p:sp>
      <p:sp>
        <p:nvSpPr>
          <p:cNvPr id="8" name="Subtitle 7">
            <a:extLst>
              <a:ext uri="{FF2B5EF4-FFF2-40B4-BE49-F238E27FC236}">
                <a16:creationId xmlns:a16="http://schemas.microsoft.com/office/drawing/2014/main" id="{F5C95D29-A4F5-AA8A-70D1-B5B7D103C792}"/>
              </a:ext>
            </a:extLst>
          </p:cNvPr>
          <p:cNvSpPr>
            <a:spLocks noGrp="1"/>
          </p:cNvSpPr>
          <p:nvPr>
            <p:ph type="subTitle" idx="1"/>
          </p:nvPr>
        </p:nvSpPr>
        <p:spPr>
          <a:xfrm>
            <a:off x="1350970" y="3559629"/>
            <a:ext cx="9490060" cy="1984071"/>
          </a:xfrm>
        </p:spPr>
        <p:txBody>
          <a:bodyPr>
            <a:noAutofit/>
          </a:bodyPr>
          <a:lstStyle/>
          <a:p>
            <a:pPr algn="ctr"/>
            <a:endParaRPr lang="en-US" sz="2400" b="1" dirty="0"/>
          </a:p>
          <a:p>
            <a:pPr algn="ctr"/>
            <a:r>
              <a:rPr lang="en-US" sz="2400" b="1" dirty="0"/>
              <a:t>	Cynthia J. Mulit, Ph.D., LPC, NCC, BC-TMH                                            	</a:t>
            </a:r>
            <a:r>
              <a:rPr lang="en-US" sz="1800" b="1" dirty="0"/>
              <a:t>BEYOND THE BINARY </a:t>
            </a:r>
            <a:r>
              <a:rPr lang="en-US" sz="1800" b="1" dirty="0" err="1"/>
              <a:t>COUNSELINg</a:t>
            </a:r>
            <a:r>
              <a:rPr lang="en-US" sz="1800" b="1" dirty="0"/>
              <a:t> AND CONSULTING SERVICES, LLC</a:t>
            </a:r>
          </a:p>
          <a:p>
            <a:pPr algn="ctr">
              <a:spcBef>
                <a:spcPts val="0"/>
              </a:spcBef>
            </a:pPr>
            <a:r>
              <a:rPr lang="en-US" sz="1800" b="1" dirty="0" err="1">
                <a:solidFill>
                  <a:srgbClr val="FFFF00"/>
                </a:solidFill>
              </a:rPr>
              <a:t>Cynthia.mulit@me.com</a:t>
            </a:r>
            <a:endParaRPr lang="en-US" sz="1800" b="1" dirty="0">
              <a:solidFill>
                <a:srgbClr val="FFFF00"/>
              </a:solidFill>
            </a:endParaRPr>
          </a:p>
        </p:txBody>
      </p:sp>
      <p:sp>
        <p:nvSpPr>
          <p:cNvPr id="2" name="Footer Placeholder 1">
            <a:extLst>
              <a:ext uri="{FF2B5EF4-FFF2-40B4-BE49-F238E27FC236}">
                <a16:creationId xmlns:a16="http://schemas.microsoft.com/office/drawing/2014/main" id="{E236ED38-6A67-7E6F-A69A-E300C5774F0B}"/>
              </a:ext>
            </a:extLst>
          </p:cNvPr>
          <p:cNvSpPr>
            <a:spLocks noGrp="1"/>
          </p:cNvSpPr>
          <p:nvPr>
            <p:ph type="ftr" sz="quarter" idx="11"/>
          </p:nvPr>
        </p:nvSpPr>
        <p:spPr>
          <a:xfrm>
            <a:off x="1141411" y="5883275"/>
            <a:ext cx="6239309" cy="365125"/>
          </a:xfrm>
        </p:spPr>
        <p:txBody>
          <a:bodyPr/>
          <a:lstStyle/>
          <a:p>
            <a:r>
              <a:rPr lang="en-US" dirty="0"/>
              <a:t>Copyright 2026 -  Beyond the Binary Counseling and Consulting Services, LLC</a:t>
            </a:r>
          </a:p>
        </p:txBody>
      </p:sp>
    </p:spTree>
    <p:extLst>
      <p:ext uri="{BB962C8B-B14F-4D97-AF65-F5344CB8AC3E}">
        <p14:creationId xmlns:p14="http://schemas.microsoft.com/office/powerpoint/2010/main" val="31911776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AC15DB-06FC-F2B3-9551-E96FE7745D8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CA9371B-969D-3F7F-EEB0-832B9FA74107}"/>
              </a:ext>
            </a:extLst>
          </p:cNvPr>
          <p:cNvSpPr>
            <a:spLocks noGrp="1"/>
          </p:cNvSpPr>
          <p:nvPr>
            <p:ph type="title"/>
          </p:nvPr>
        </p:nvSpPr>
        <p:spPr>
          <a:xfrm>
            <a:off x="1000472" y="178467"/>
            <a:ext cx="10187875" cy="2058547"/>
          </a:xfrm>
        </p:spPr>
        <p:txBody>
          <a:bodyPr>
            <a:normAutofit/>
          </a:bodyPr>
          <a:lstStyle/>
          <a:p>
            <a:r>
              <a:rPr lang="en-US" b="1" dirty="0">
                <a:solidFill>
                  <a:srgbClr val="FFFF00"/>
                </a:solidFill>
              </a:rPr>
              <a:t>1. </a:t>
            </a:r>
            <a:r>
              <a:rPr lang="en-US" sz="1800" b="1" dirty="0">
                <a:solidFill>
                  <a:srgbClr val="FFFF00"/>
                </a:solidFill>
              </a:rPr>
              <a:t>cont. </a:t>
            </a:r>
            <a:r>
              <a:rPr lang="en-US" b="1" dirty="0">
                <a:solidFill>
                  <a:srgbClr val="FFFF00"/>
                </a:solidFill>
              </a:rPr>
              <a:t> </a:t>
            </a:r>
            <a:r>
              <a:rPr lang="en-US" b="1" dirty="0"/>
              <a:t>broad </a:t>
            </a:r>
            <a:r>
              <a:rPr lang="en-US" b="1" dirty="0">
                <a:solidFill>
                  <a:srgbClr val="FFFF00"/>
                </a:solidFill>
              </a:rPr>
              <a:t>“I” definition: </a:t>
            </a:r>
            <a:br>
              <a:rPr lang="en-US" b="1" dirty="0">
                <a:solidFill>
                  <a:srgbClr val="FFFF00"/>
                </a:solidFill>
              </a:rPr>
            </a:br>
            <a:r>
              <a:rPr lang="en-US" b="1" dirty="0">
                <a:solidFill>
                  <a:srgbClr val="FFFF00"/>
                </a:solidFill>
              </a:rPr>
              <a:t> </a:t>
            </a:r>
            <a:r>
              <a:rPr lang="en-US" sz="3100" b="1" dirty="0"/>
              <a:t>Biology &amp;anatomy </a:t>
            </a:r>
            <a:br>
              <a:rPr lang="en-US" sz="3100" b="1" dirty="0"/>
            </a:br>
            <a:r>
              <a:rPr lang="en-US" sz="3100" b="1" dirty="0"/>
              <a:t>+ Personhood </a:t>
            </a:r>
          </a:p>
        </p:txBody>
      </p:sp>
      <p:sp>
        <p:nvSpPr>
          <p:cNvPr id="3" name="Content Placeholder 2">
            <a:extLst>
              <a:ext uri="{FF2B5EF4-FFF2-40B4-BE49-F238E27FC236}">
                <a16:creationId xmlns:a16="http://schemas.microsoft.com/office/drawing/2014/main" id="{8C839F9F-C9DF-E3B4-9414-A8FC3D71E57C}"/>
              </a:ext>
            </a:extLst>
          </p:cNvPr>
          <p:cNvSpPr>
            <a:spLocks noGrp="1"/>
          </p:cNvSpPr>
          <p:nvPr>
            <p:ph idx="1"/>
          </p:nvPr>
        </p:nvSpPr>
        <p:spPr>
          <a:xfrm>
            <a:off x="1141411" y="2441577"/>
            <a:ext cx="9905999" cy="4416423"/>
          </a:xfrm>
        </p:spPr>
        <p:txBody>
          <a:bodyPr>
            <a:normAutofit/>
          </a:bodyPr>
          <a:lstStyle/>
          <a:p>
            <a:r>
              <a:rPr lang="en-US" b="1" dirty="0">
                <a:solidFill>
                  <a:srgbClr val="FFFF00"/>
                </a:solidFill>
              </a:rPr>
              <a:t>Intersex biology and anatomy</a:t>
            </a:r>
          </a:p>
          <a:p>
            <a:r>
              <a:rPr lang="en-US" b="1" dirty="0">
                <a:solidFill>
                  <a:srgbClr val="FFFF00"/>
                </a:solidFill>
              </a:rPr>
              <a:t>Intersex personhood</a:t>
            </a:r>
            <a:r>
              <a:rPr lang="en-US" b="1" dirty="0"/>
              <a:t>, including: </a:t>
            </a:r>
            <a:r>
              <a:rPr lang="en-US" sz="2200" b="1" dirty="0"/>
              <a:t>gender identities, gender behaviors, and partner preferences, cultures, spirituality, histories,  rights and politics, locally, nationally, or worldwide, e.g., Ira Tangata, Hermaphrodite, Hijra, Two-Spirit</a:t>
            </a:r>
          </a:p>
          <a:p>
            <a:r>
              <a:rPr lang="en-US" sz="2200" b="1" dirty="0">
                <a:solidFill>
                  <a:srgbClr val="FFFF00"/>
                </a:solidFill>
              </a:rPr>
              <a:t>Intersex stigma</a:t>
            </a:r>
          </a:p>
          <a:p>
            <a:r>
              <a:rPr lang="en-US" sz="2200" b="1" dirty="0">
                <a:solidFill>
                  <a:srgbClr val="FFFF00"/>
                </a:solidFill>
              </a:rPr>
              <a:t>Intersex resistance to the stigma</a:t>
            </a:r>
          </a:p>
          <a:p>
            <a:endParaRPr lang="en-US" b="1" i="1" dirty="0"/>
          </a:p>
        </p:txBody>
      </p:sp>
      <p:sp>
        <p:nvSpPr>
          <p:cNvPr id="4" name="Footer Placeholder 3">
            <a:extLst>
              <a:ext uri="{FF2B5EF4-FFF2-40B4-BE49-F238E27FC236}">
                <a16:creationId xmlns:a16="http://schemas.microsoft.com/office/drawing/2014/main" id="{D11513F0-BF1C-7D4E-DEB6-81A54D755B5C}"/>
              </a:ext>
            </a:extLst>
          </p:cNvPr>
          <p:cNvSpPr>
            <a:spLocks noGrp="1"/>
          </p:cNvSpPr>
          <p:nvPr>
            <p:ph type="ftr" sz="quarter" idx="11"/>
          </p:nvPr>
        </p:nvSpPr>
        <p:spPr>
          <a:xfrm>
            <a:off x="1141411" y="6072966"/>
            <a:ext cx="6239309" cy="365125"/>
          </a:xfrm>
        </p:spPr>
        <p:txBody>
          <a:bodyPr/>
          <a:lstStyle/>
          <a:p>
            <a:r>
              <a:rPr lang="en-US" dirty="0"/>
              <a:t>Copyright 2026 -  Beyond the Binary Counseling and Consulting Services, LLC</a:t>
            </a:r>
          </a:p>
        </p:txBody>
      </p:sp>
      <p:sp>
        <p:nvSpPr>
          <p:cNvPr id="5" name="Slide Number Placeholder 4">
            <a:extLst>
              <a:ext uri="{FF2B5EF4-FFF2-40B4-BE49-F238E27FC236}">
                <a16:creationId xmlns:a16="http://schemas.microsoft.com/office/drawing/2014/main" id="{4F05156F-A33F-471B-452D-D249BBA79AFC}"/>
              </a:ext>
            </a:extLst>
          </p:cNvPr>
          <p:cNvSpPr>
            <a:spLocks noGrp="1"/>
          </p:cNvSpPr>
          <p:nvPr>
            <p:ph type="sldNum" sz="quarter" idx="12"/>
          </p:nvPr>
        </p:nvSpPr>
        <p:spPr/>
        <p:txBody>
          <a:bodyPr/>
          <a:lstStyle/>
          <a:p>
            <a:fld id="{D57F1E4F-1CFF-5643-939E-217C01CDF565}" type="slidenum">
              <a:rPr lang="en-US" smtClean="0"/>
              <a:pPr/>
              <a:t>10</a:t>
            </a:fld>
            <a:endParaRPr lang="en-US" dirty="0"/>
          </a:p>
        </p:txBody>
      </p:sp>
    </p:spTree>
    <p:extLst>
      <p:ext uri="{BB962C8B-B14F-4D97-AF65-F5344CB8AC3E}">
        <p14:creationId xmlns:p14="http://schemas.microsoft.com/office/powerpoint/2010/main" val="681807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EDC914-1392-7948-5AFA-61955B920BB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695B9CF-6373-423E-6ADA-BFC75BD0A4C0}"/>
              </a:ext>
            </a:extLst>
          </p:cNvPr>
          <p:cNvSpPr>
            <a:spLocks noGrp="1"/>
          </p:cNvSpPr>
          <p:nvPr>
            <p:ph type="title"/>
          </p:nvPr>
        </p:nvSpPr>
        <p:spPr>
          <a:xfrm>
            <a:off x="1002062" y="1963238"/>
            <a:ext cx="10187875" cy="1377924"/>
          </a:xfrm>
        </p:spPr>
        <p:txBody>
          <a:bodyPr>
            <a:normAutofit fontScale="90000"/>
          </a:bodyPr>
          <a:lstStyle/>
          <a:p>
            <a:r>
              <a:rPr lang="en-US" sz="4000" b="1" dirty="0"/>
              <a:t>1. </a:t>
            </a:r>
            <a:r>
              <a:rPr lang="en-US" sz="2000" b="1" dirty="0"/>
              <a:t>cont. </a:t>
            </a:r>
            <a:r>
              <a:rPr lang="en-US" sz="4000" b="1" cap="none" dirty="0"/>
              <a:t>Whether using a narrow or broad definition</a:t>
            </a:r>
            <a:br>
              <a:rPr lang="en-US" sz="4000" b="1" cap="none" dirty="0">
                <a:solidFill>
                  <a:srgbClr val="FFFF00"/>
                </a:solidFill>
              </a:rPr>
            </a:br>
            <a:r>
              <a:rPr lang="en-US" sz="4000" b="1" cap="none" dirty="0"/>
              <a:t>there is a minimum commonality in congenital physical sex</a:t>
            </a:r>
            <a:br>
              <a:rPr lang="en-US" b="1" i="1" dirty="0">
                <a:solidFill>
                  <a:srgbClr val="FFFF00"/>
                </a:solidFill>
              </a:rPr>
            </a:br>
            <a:r>
              <a:rPr lang="en-US" b="1" i="1" dirty="0">
                <a:solidFill>
                  <a:srgbClr val="FFFF00"/>
                </a:solidFill>
              </a:rPr>
              <a:t>	</a:t>
            </a:r>
          </a:p>
        </p:txBody>
      </p:sp>
      <p:sp>
        <p:nvSpPr>
          <p:cNvPr id="3" name="Content Placeholder 2">
            <a:extLst>
              <a:ext uri="{FF2B5EF4-FFF2-40B4-BE49-F238E27FC236}">
                <a16:creationId xmlns:a16="http://schemas.microsoft.com/office/drawing/2014/main" id="{C51061DE-1E81-019A-C932-81C410D53D3C}"/>
              </a:ext>
            </a:extLst>
          </p:cNvPr>
          <p:cNvSpPr>
            <a:spLocks noGrp="1"/>
          </p:cNvSpPr>
          <p:nvPr>
            <p:ph idx="1"/>
          </p:nvPr>
        </p:nvSpPr>
        <p:spPr>
          <a:xfrm>
            <a:off x="1402809" y="3478909"/>
            <a:ext cx="9905999" cy="2631744"/>
          </a:xfrm>
        </p:spPr>
        <p:txBody>
          <a:bodyPr>
            <a:normAutofit/>
          </a:bodyPr>
          <a:lstStyle/>
          <a:p>
            <a:pPr marL="0" indent="0" algn="ctr">
              <a:buNone/>
            </a:pPr>
            <a:r>
              <a:rPr lang="en-US" sz="3200" b="1" i="1" dirty="0"/>
              <a:t>Intersex individuals are </a:t>
            </a:r>
            <a:r>
              <a:rPr lang="en-US" sz="3200" b="1" i="1" dirty="0">
                <a:solidFill>
                  <a:srgbClr val="FFFF00"/>
                </a:solidFill>
              </a:rPr>
              <a:t>born with a congenital</a:t>
            </a:r>
            <a:r>
              <a:rPr lang="en-US" sz="3200" b="1" i="1" dirty="0"/>
              <a:t> (biological or anatomical, i.e., physical) </a:t>
            </a:r>
            <a:r>
              <a:rPr lang="en-US" sz="3200" b="1" i="1" dirty="0">
                <a:solidFill>
                  <a:srgbClr val="FFFF00"/>
                </a:solidFill>
              </a:rPr>
              <a:t>variance from what is commonly thought of as male or female</a:t>
            </a:r>
            <a:r>
              <a:rPr lang="en-US" sz="3200" b="1" i="1" dirty="0"/>
              <a:t>.</a:t>
            </a:r>
          </a:p>
        </p:txBody>
      </p:sp>
      <p:sp>
        <p:nvSpPr>
          <p:cNvPr id="4" name="Footer Placeholder 3">
            <a:extLst>
              <a:ext uri="{FF2B5EF4-FFF2-40B4-BE49-F238E27FC236}">
                <a16:creationId xmlns:a16="http://schemas.microsoft.com/office/drawing/2014/main" id="{265CE4C7-7C21-BCAB-89F0-6D6B548FC2DF}"/>
              </a:ext>
            </a:extLst>
          </p:cNvPr>
          <p:cNvSpPr>
            <a:spLocks noGrp="1"/>
          </p:cNvSpPr>
          <p:nvPr>
            <p:ph type="ftr" sz="quarter" idx="11"/>
          </p:nvPr>
        </p:nvSpPr>
        <p:spPr/>
        <p:txBody>
          <a:bodyPr/>
          <a:lstStyle/>
          <a:p>
            <a:r>
              <a:rPr lang="en-US" dirty="0"/>
              <a:t>Copyright 2026 -  Beyond the Binary Counseling and Consulting Services, LLC</a:t>
            </a:r>
          </a:p>
        </p:txBody>
      </p:sp>
      <p:sp>
        <p:nvSpPr>
          <p:cNvPr id="5" name="Slide Number Placeholder 4">
            <a:extLst>
              <a:ext uri="{FF2B5EF4-FFF2-40B4-BE49-F238E27FC236}">
                <a16:creationId xmlns:a16="http://schemas.microsoft.com/office/drawing/2014/main" id="{825F8C72-F6D6-1E68-EE04-7E091C91778E}"/>
              </a:ext>
            </a:extLst>
          </p:cNvPr>
          <p:cNvSpPr>
            <a:spLocks noGrp="1"/>
          </p:cNvSpPr>
          <p:nvPr>
            <p:ph type="sldNum" sz="quarter" idx="12"/>
          </p:nvPr>
        </p:nvSpPr>
        <p:spPr/>
        <p:txBody>
          <a:bodyPr/>
          <a:lstStyle/>
          <a:p>
            <a:fld id="{D57F1E4F-1CFF-5643-939E-217C01CDF565}" type="slidenum">
              <a:rPr lang="en-US" smtClean="0"/>
              <a:pPr/>
              <a:t>11</a:t>
            </a:fld>
            <a:endParaRPr lang="en-US" dirty="0"/>
          </a:p>
        </p:txBody>
      </p:sp>
    </p:spTree>
    <p:extLst>
      <p:ext uri="{BB962C8B-B14F-4D97-AF65-F5344CB8AC3E}">
        <p14:creationId xmlns:p14="http://schemas.microsoft.com/office/powerpoint/2010/main" val="8225352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2F16D4-EA85-E083-A051-C8BAB5F08EE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4EE2738-5B5D-FFEA-5B49-F9181E19EDAD}"/>
              </a:ext>
            </a:extLst>
          </p:cNvPr>
          <p:cNvSpPr>
            <a:spLocks noGrp="1"/>
          </p:cNvSpPr>
          <p:nvPr>
            <p:ph type="title"/>
          </p:nvPr>
        </p:nvSpPr>
        <p:spPr>
          <a:xfrm>
            <a:off x="621957" y="43706"/>
            <a:ext cx="11039443" cy="1478570"/>
          </a:xfrm>
        </p:spPr>
        <p:txBody>
          <a:bodyPr>
            <a:normAutofit/>
          </a:bodyPr>
          <a:lstStyle/>
          <a:p>
            <a:r>
              <a:rPr lang="en-US" b="1" dirty="0">
                <a:solidFill>
                  <a:srgbClr val="FFFF00"/>
                </a:solidFill>
              </a:rPr>
              <a:t>2. “I” as (physical) Sex Development             Path(s) – (M, F, or I)</a:t>
            </a:r>
          </a:p>
        </p:txBody>
      </p:sp>
      <p:sp>
        <p:nvSpPr>
          <p:cNvPr id="3" name="Content Placeholder 2">
            <a:extLst>
              <a:ext uri="{FF2B5EF4-FFF2-40B4-BE49-F238E27FC236}">
                <a16:creationId xmlns:a16="http://schemas.microsoft.com/office/drawing/2014/main" id="{0445E82E-87D2-553B-2CAE-BB2CA42EBC5A}"/>
              </a:ext>
            </a:extLst>
          </p:cNvPr>
          <p:cNvSpPr>
            <a:spLocks noGrp="1"/>
          </p:cNvSpPr>
          <p:nvPr>
            <p:ph idx="1"/>
          </p:nvPr>
        </p:nvSpPr>
        <p:spPr>
          <a:xfrm>
            <a:off x="1188680" y="1433698"/>
            <a:ext cx="9905999" cy="4449576"/>
          </a:xfrm>
        </p:spPr>
        <p:txBody>
          <a:bodyPr/>
          <a:lstStyle/>
          <a:p>
            <a:pPr marL="0" indent="0">
              <a:buNone/>
            </a:pPr>
            <a:r>
              <a:rPr lang="en-US" dirty="0"/>
              <a:t> </a:t>
            </a:r>
          </a:p>
        </p:txBody>
      </p:sp>
      <p:sp>
        <p:nvSpPr>
          <p:cNvPr id="4" name="Footer Placeholder 3">
            <a:extLst>
              <a:ext uri="{FF2B5EF4-FFF2-40B4-BE49-F238E27FC236}">
                <a16:creationId xmlns:a16="http://schemas.microsoft.com/office/drawing/2014/main" id="{7F65352F-4E30-A607-7EC9-BFAD689DF2E5}"/>
              </a:ext>
            </a:extLst>
          </p:cNvPr>
          <p:cNvSpPr>
            <a:spLocks noGrp="1"/>
          </p:cNvSpPr>
          <p:nvPr>
            <p:ph type="ftr" sz="quarter" idx="11"/>
          </p:nvPr>
        </p:nvSpPr>
        <p:spPr>
          <a:xfrm>
            <a:off x="1188680" y="6258171"/>
            <a:ext cx="6239309" cy="365125"/>
          </a:xfrm>
        </p:spPr>
        <p:txBody>
          <a:bodyPr/>
          <a:lstStyle/>
          <a:p>
            <a:r>
              <a:rPr lang="en-US" dirty="0"/>
              <a:t>Copyright 2026 -  Beyond the Binary Counseling and Consulting Services, LLC</a:t>
            </a:r>
          </a:p>
        </p:txBody>
      </p:sp>
      <p:sp>
        <p:nvSpPr>
          <p:cNvPr id="5" name="Slide Number Placeholder 4">
            <a:extLst>
              <a:ext uri="{FF2B5EF4-FFF2-40B4-BE49-F238E27FC236}">
                <a16:creationId xmlns:a16="http://schemas.microsoft.com/office/drawing/2014/main" id="{F75D9389-AB72-DF73-0D34-C07FC4E37DFC}"/>
              </a:ext>
            </a:extLst>
          </p:cNvPr>
          <p:cNvSpPr>
            <a:spLocks noGrp="1"/>
          </p:cNvSpPr>
          <p:nvPr>
            <p:ph type="sldNum" sz="quarter" idx="12"/>
          </p:nvPr>
        </p:nvSpPr>
        <p:spPr/>
        <p:txBody>
          <a:bodyPr/>
          <a:lstStyle/>
          <a:p>
            <a:fld id="{D57F1E4F-1CFF-5643-939E-217C01CDF565}" type="slidenum">
              <a:rPr lang="en-US" smtClean="0"/>
              <a:pPr/>
              <a:t>12</a:t>
            </a:fld>
            <a:endParaRPr lang="en-US" dirty="0"/>
          </a:p>
        </p:txBody>
      </p:sp>
      <p:sp>
        <p:nvSpPr>
          <p:cNvPr id="6" name="Oval 5">
            <a:extLst>
              <a:ext uri="{FF2B5EF4-FFF2-40B4-BE49-F238E27FC236}">
                <a16:creationId xmlns:a16="http://schemas.microsoft.com/office/drawing/2014/main" id="{96D40AE8-92EF-3236-126F-A4C3E6A25BE5}"/>
              </a:ext>
            </a:extLst>
          </p:cNvPr>
          <p:cNvSpPr/>
          <p:nvPr/>
        </p:nvSpPr>
        <p:spPr>
          <a:xfrm>
            <a:off x="4563370" y="2919175"/>
            <a:ext cx="2633908" cy="1550546"/>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“I” as physical sex development path(s)</a:t>
            </a:r>
          </a:p>
        </p:txBody>
      </p:sp>
      <p:sp>
        <p:nvSpPr>
          <p:cNvPr id="13" name="Rounded Rectangle 12">
            <a:extLst>
              <a:ext uri="{FF2B5EF4-FFF2-40B4-BE49-F238E27FC236}">
                <a16:creationId xmlns:a16="http://schemas.microsoft.com/office/drawing/2014/main" id="{9E6B8623-84F7-5BCB-4436-B4D695A24C1F}"/>
              </a:ext>
            </a:extLst>
          </p:cNvPr>
          <p:cNvSpPr/>
          <p:nvPr/>
        </p:nvSpPr>
        <p:spPr>
          <a:xfrm>
            <a:off x="2600821" y="1412215"/>
            <a:ext cx="1070204" cy="2045493"/>
          </a:xfrm>
          <a:prstGeom prst="roundRect">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bg1"/>
                </a:solidFill>
              </a:rPr>
              <a:t>A. Distinguish physical sex (M, F, I) from other human sexuality components </a:t>
            </a:r>
          </a:p>
        </p:txBody>
      </p:sp>
      <p:sp>
        <p:nvSpPr>
          <p:cNvPr id="14" name="Rounded Rectangle 13">
            <a:extLst>
              <a:ext uri="{FF2B5EF4-FFF2-40B4-BE49-F238E27FC236}">
                <a16:creationId xmlns:a16="http://schemas.microsoft.com/office/drawing/2014/main" id="{91F1F657-DCEB-68B6-8999-F15EAB7692FE}"/>
              </a:ext>
            </a:extLst>
          </p:cNvPr>
          <p:cNvSpPr/>
          <p:nvPr/>
        </p:nvSpPr>
        <p:spPr>
          <a:xfrm>
            <a:off x="7556052" y="2065869"/>
            <a:ext cx="2233068" cy="914400"/>
          </a:xfrm>
          <a:prstGeom prst="roundRect">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bg1"/>
                </a:solidFill>
              </a:rPr>
              <a:t>C. Sequential phases: </a:t>
            </a:r>
          </a:p>
          <a:p>
            <a:pPr algn="ctr"/>
            <a:r>
              <a:rPr lang="en-US" sz="1400" b="1" dirty="0">
                <a:solidFill>
                  <a:schemeClr val="bg1"/>
                </a:solidFill>
              </a:rPr>
              <a:t>Sex determination (fast) &amp; differentiation (years)</a:t>
            </a:r>
          </a:p>
        </p:txBody>
      </p:sp>
      <p:sp>
        <p:nvSpPr>
          <p:cNvPr id="16" name="Rounded Rectangle 15">
            <a:extLst>
              <a:ext uri="{FF2B5EF4-FFF2-40B4-BE49-F238E27FC236}">
                <a16:creationId xmlns:a16="http://schemas.microsoft.com/office/drawing/2014/main" id="{137924FD-8F46-1C53-0D6F-E717522C8C89}"/>
              </a:ext>
            </a:extLst>
          </p:cNvPr>
          <p:cNvSpPr/>
          <p:nvPr/>
        </p:nvSpPr>
        <p:spPr>
          <a:xfrm>
            <a:off x="4517900" y="1505622"/>
            <a:ext cx="2679378" cy="1371290"/>
          </a:xfrm>
          <a:prstGeom prst="round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bg1"/>
                </a:solidFill>
              </a:rPr>
              <a:t>B. Sex dev. (physical) components: </a:t>
            </a:r>
          </a:p>
          <a:p>
            <a:pPr algn="ctr"/>
            <a:r>
              <a:rPr lang="en-US" sz="1200" dirty="0">
                <a:solidFill>
                  <a:schemeClr val="bg1"/>
                </a:solidFill>
              </a:rPr>
              <a:t>sperm/egg,  chromos +genes, gonads, hormones, anatomy</a:t>
            </a:r>
          </a:p>
          <a:p>
            <a:pPr algn="ctr"/>
            <a:r>
              <a:rPr lang="en-US" sz="1200" dirty="0">
                <a:solidFill>
                  <a:schemeClr val="bg1"/>
                </a:solidFill>
              </a:rPr>
              <a:t>- Related to fertility</a:t>
            </a:r>
          </a:p>
        </p:txBody>
      </p:sp>
      <p:sp>
        <p:nvSpPr>
          <p:cNvPr id="17" name="Rounded Rectangle 16">
            <a:extLst>
              <a:ext uri="{FF2B5EF4-FFF2-40B4-BE49-F238E27FC236}">
                <a16:creationId xmlns:a16="http://schemas.microsoft.com/office/drawing/2014/main" id="{CAF99788-8F95-4690-595C-ECECA4ABB578}"/>
              </a:ext>
            </a:extLst>
          </p:cNvPr>
          <p:cNvSpPr/>
          <p:nvPr/>
        </p:nvSpPr>
        <p:spPr>
          <a:xfrm>
            <a:off x="1747157" y="4674048"/>
            <a:ext cx="4348843" cy="1135841"/>
          </a:xfrm>
          <a:prstGeom prst="roundRect">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bg1"/>
                </a:solidFill>
              </a:rPr>
              <a:t>E. Given complexity of sex dev. with multiple components, sequential phases, and hormonal production and reception, at just the right time,  “I” traits are not uncommon -  at 2% of human population = 160 million </a:t>
            </a:r>
          </a:p>
        </p:txBody>
      </p:sp>
      <p:sp>
        <p:nvSpPr>
          <p:cNvPr id="19" name="Rounded Rectangle 18">
            <a:extLst>
              <a:ext uri="{FF2B5EF4-FFF2-40B4-BE49-F238E27FC236}">
                <a16:creationId xmlns:a16="http://schemas.microsoft.com/office/drawing/2014/main" id="{17FB76C4-9536-C5BC-51EE-8E8EDBE17872}"/>
              </a:ext>
            </a:extLst>
          </p:cNvPr>
          <p:cNvSpPr/>
          <p:nvPr/>
        </p:nvSpPr>
        <p:spPr>
          <a:xfrm>
            <a:off x="657511" y="1643282"/>
            <a:ext cx="1911689" cy="437367"/>
          </a:xfrm>
          <a:prstGeom prst="roundRect">
            <a:avLst/>
          </a:prstGeom>
          <a:solidFill>
            <a:schemeClr val="accent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bg1"/>
                </a:solidFill>
              </a:rPr>
              <a:t>Partners: gay, straight etc.</a:t>
            </a:r>
          </a:p>
        </p:txBody>
      </p:sp>
      <p:sp>
        <p:nvSpPr>
          <p:cNvPr id="20" name="Rounded Rectangle 19">
            <a:extLst>
              <a:ext uri="{FF2B5EF4-FFF2-40B4-BE49-F238E27FC236}">
                <a16:creationId xmlns:a16="http://schemas.microsoft.com/office/drawing/2014/main" id="{35BE2D32-75E5-4C56-5F30-2B640765BF71}"/>
              </a:ext>
            </a:extLst>
          </p:cNvPr>
          <p:cNvSpPr/>
          <p:nvPr/>
        </p:nvSpPr>
        <p:spPr>
          <a:xfrm>
            <a:off x="508540" y="2677209"/>
            <a:ext cx="2084294" cy="437366"/>
          </a:xfrm>
          <a:prstGeom prst="roundRect">
            <a:avLst/>
          </a:prstGeom>
          <a:solidFill>
            <a:schemeClr val="accent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bg1"/>
                </a:solidFill>
              </a:rPr>
              <a:t>Sex expression: masculine, feminine, androgyne etc.</a:t>
            </a:r>
          </a:p>
        </p:txBody>
      </p:sp>
      <p:sp>
        <p:nvSpPr>
          <p:cNvPr id="21" name="Rounded Rectangle 20">
            <a:extLst>
              <a:ext uri="{FF2B5EF4-FFF2-40B4-BE49-F238E27FC236}">
                <a16:creationId xmlns:a16="http://schemas.microsoft.com/office/drawing/2014/main" id="{D33F07E4-E6EA-3C70-E34D-E1EC3350FA02}"/>
              </a:ext>
            </a:extLst>
          </p:cNvPr>
          <p:cNvSpPr/>
          <p:nvPr/>
        </p:nvSpPr>
        <p:spPr>
          <a:xfrm>
            <a:off x="969000" y="2113379"/>
            <a:ext cx="1600200" cy="508691"/>
          </a:xfrm>
          <a:prstGeom prst="roundRect">
            <a:avLst/>
          </a:prstGeom>
          <a:solidFill>
            <a:schemeClr val="accent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bg1"/>
                </a:solidFill>
              </a:rPr>
              <a:t>Gender: straight, gay, bi, non-binary</a:t>
            </a:r>
          </a:p>
        </p:txBody>
      </p:sp>
      <p:sp>
        <p:nvSpPr>
          <p:cNvPr id="22" name="Rounded Rectangle 21">
            <a:extLst>
              <a:ext uri="{FF2B5EF4-FFF2-40B4-BE49-F238E27FC236}">
                <a16:creationId xmlns:a16="http://schemas.microsoft.com/office/drawing/2014/main" id="{C5C60A8E-8955-E679-8807-289197BF500F}"/>
              </a:ext>
            </a:extLst>
          </p:cNvPr>
          <p:cNvSpPr/>
          <p:nvPr/>
        </p:nvSpPr>
        <p:spPr>
          <a:xfrm>
            <a:off x="8192666" y="4110492"/>
            <a:ext cx="3165787" cy="464473"/>
          </a:xfrm>
          <a:prstGeom prst="roundRect">
            <a:avLst/>
          </a:prstGeom>
          <a:solidFill>
            <a:schemeClr val="tx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bg1"/>
                </a:solidFill>
              </a:rPr>
              <a:t>D2. Bipotential tissue</a:t>
            </a:r>
          </a:p>
        </p:txBody>
      </p:sp>
      <p:sp>
        <p:nvSpPr>
          <p:cNvPr id="23" name="Rounded Rectangle 22">
            <a:extLst>
              <a:ext uri="{FF2B5EF4-FFF2-40B4-BE49-F238E27FC236}">
                <a16:creationId xmlns:a16="http://schemas.microsoft.com/office/drawing/2014/main" id="{3AB78612-78E4-AF33-2F4B-23FEBBE84D68}"/>
              </a:ext>
            </a:extLst>
          </p:cNvPr>
          <p:cNvSpPr/>
          <p:nvPr/>
        </p:nvSpPr>
        <p:spPr>
          <a:xfrm>
            <a:off x="8644199" y="3221820"/>
            <a:ext cx="2146402" cy="382428"/>
          </a:xfrm>
          <a:prstGeom prst="roundRect">
            <a:avLst/>
          </a:prstGeom>
          <a:solidFill>
            <a:schemeClr val="tx2">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bg1"/>
                </a:solidFill>
              </a:rPr>
              <a:t>D. Key qualities </a:t>
            </a:r>
          </a:p>
        </p:txBody>
      </p:sp>
      <p:sp>
        <p:nvSpPr>
          <p:cNvPr id="25" name="Rounded Rectangle 24">
            <a:extLst>
              <a:ext uri="{FF2B5EF4-FFF2-40B4-BE49-F238E27FC236}">
                <a16:creationId xmlns:a16="http://schemas.microsoft.com/office/drawing/2014/main" id="{9A9C118A-E5AE-41FA-C746-E9B26B4BCB85}"/>
              </a:ext>
            </a:extLst>
          </p:cNvPr>
          <p:cNvSpPr/>
          <p:nvPr/>
        </p:nvSpPr>
        <p:spPr>
          <a:xfrm>
            <a:off x="9775560" y="4556032"/>
            <a:ext cx="1882253" cy="1117163"/>
          </a:xfrm>
          <a:prstGeom prst="roundRect">
            <a:avLst/>
          </a:prstGeom>
          <a:solidFill>
            <a:schemeClr val="tx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bg1"/>
                </a:solidFill>
              </a:rPr>
              <a:t>D2b Late stage tissue: Growth of genitalia from F to M through testosterone</a:t>
            </a:r>
          </a:p>
        </p:txBody>
      </p:sp>
      <p:sp>
        <p:nvSpPr>
          <p:cNvPr id="8" name="Rounded Rectangle 7">
            <a:extLst>
              <a:ext uri="{FF2B5EF4-FFF2-40B4-BE49-F238E27FC236}">
                <a16:creationId xmlns:a16="http://schemas.microsoft.com/office/drawing/2014/main" id="{DAE8793B-DE7A-922B-8C12-133B82DE1D38}"/>
              </a:ext>
            </a:extLst>
          </p:cNvPr>
          <p:cNvSpPr/>
          <p:nvPr/>
        </p:nvSpPr>
        <p:spPr>
          <a:xfrm>
            <a:off x="7197278" y="4556032"/>
            <a:ext cx="2627197" cy="1117163"/>
          </a:xfrm>
          <a:prstGeom prst="roundRect">
            <a:avLst/>
          </a:prstGeom>
          <a:solidFill>
            <a:schemeClr val="tx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200" b="1" dirty="0">
                <a:solidFill>
                  <a:schemeClr val="bg1"/>
                </a:solidFill>
              </a:rPr>
              <a:t>D2a.</a:t>
            </a:r>
            <a:r>
              <a:rPr lang="en-US" sz="1200" dirty="0">
                <a:solidFill>
                  <a:schemeClr val="bg1"/>
                </a:solidFill>
              </a:rPr>
              <a:t> </a:t>
            </a:r>
            <a:r>
              <a:rPr lang="en-US" sz="1200" b="1" dirty="0">
                <a:solidFill>
                  <a:schemeClr val="bg1"/>
                </a:solidFill>
              </a:rPr>
              <a:t>Early</a:t>
            </a:r>
            <a:r>
              <a:rPr lang="en-US" sz="1200" dirty="0">
                <a:solidFill>
                  <a:schemeClr val="bg1"/>
                </a:solidFill>
              </a:rPr>
              <a:t> </a:t>
            </a:r>
            <a:r>
              <a:rPr lang="en-US" sz="1200" b="1" dirty="0">
                <a:solidFill>
                  <a:schemeClr val="bg1"/>
                </a:solidFill>
              </a:rPr>
              <a:t>stage</a:t>
            </a:r>
            <a:r>
              <a:rPr lang="en-US" sz="1200" dirty="0">
                <a:solidFill>
                  <a:schemeClr val="bg1"/>
                </a:solidFill>
              </a:rPr>
              <a:t> </a:t>
            </a:r>
            <a:r>
              <a:rPr lang="en-US" sz="1200" b="1" dirty="0">
                <a:solidFill>
                  <a:schemeClr val="bg1"/>
                </a:solidFill>
              </a:rPr>
              <a:t>tissue</a:t>
            </a:r>
            <a:r>
              <a:rPr lang="en-US" sz="1200" dirty="0"/>
              <a:t>. </a:t>
            </a:r>
            <a:r>
              <a:rPr lang="en-US" sz="1200" b="1" dirty="0">
                <a:solidFill>
                  <a:schemeClr val="bg1"/>
                </a:solidFill>
              </a:rPr>
              <a:t>(hormone suppression of F growth &amp; stimulation of male (M) growth</a:t>
            </a:r>
          </a:p>
        </p:txBody>
      </p:sp>
      <p:sp>
        <p:nvSpPr>
          <p:cNvPr id="9" name="Rounded Rectangle 8">
            <a:extLst>
              <a:ext uri="{FF2B5EF4-FFF2-40B4-BE49-F238E27FC236}">
                <a16:creationId xmlns:a16="http://schemas.microsoft.com/office/drawing/2014/main" id="{81B7FE0A-9527-308D-945C-8881355ACFB0}"/>
              </a:ext>
            </a:extLst>
          </p:cNvPr>
          <p:cNvSpPr/>
          <p:nvPr/>
        </p:nvSpPr>
        <p:spPr>
          <a:xfrm rot="10800000" flipV="1">
            <a:off x="8702358" y="3605098"/>
            <a:ext cx="2146402" cy="503695"/>
          </a:xfrm>
          <a:prstGeom prst="roundRect">
            <a:avLst/>
          </a:prstGeom>
          <a:solidFill>
            <a:schemeClr val="tx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bg1"/>
                </a:solidFill>
              </a:rPr>
              <a:t>D1. Sequential processes</a:t>
            </a:r>
          </a:p>
        </p:txBody>
      </p:sp>
    </p:spTree>
    <p:extLst>
      <p:ext uri="{BB962C8B-B14F-4D97-AF65-F5344CB8AC3E}">
        <p14:creationId xmlns:p14="http://schemas.microsoft.com/office/powerpoint/2010/main" val="37059861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C9B180-BF29-4D15-DE19-FEA5B1D8754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FAB0631-EBA7-5268-9229-18E9DD035C2F}"/>
              </a:ext>
            </a:extLst>
          </p:cNvPr>
          <p:cNvSpPr>
            <a:spLocks noGrp="1"/>
          </p:cNvSpPr>
          <p:nvPr>
            <p:ph type="title"/>
          </p:nvPr>
        </p:nvSpPr>
        <p:spPr>
          <a:xfrm>
            <a:off x="1097321" y="-11232"/>
            <a:ext cx="10517188" cy="1478570"/>
          </a:xfrm>
        </p:spPr>
        <p:txBody>
          <a:bodyPr/>
          <a:lstStyle/>
          <a:p>
            <a:r>
              <a:rPr lang="en-US" b="1" dirty="0">
                <a:solidFill>
                  <a:srgbClr val="FFFF00"/>
                </a:solidFill>
              </a:rPr>
              <a:t>3. “I” as umbrella Term for                            Over 40 types (i.e., not 1 type).</a:t>
            </a:r>
          </a:p>
        </p:txBody>
      </p:sp>
      <p:sp>
        <p:nvSpPr>
          <p:cNvPr id="3" name="Content Placeholder 2">
            <a:extLst>
              <a:ext uri="{FF2B5EF4-FFF2-40B4-BE49-F238E27FC236}">
                <a16:creationId xmlns:a16="http://schemas.microsoft.com/office/drawing/2014/main" id="{28F4DA68-6910-C6BF-0E28-74DD1CCFB8FF}"/>
              </a:ext>
            </a:extLst>
          </p:cNvPr>
          <p:cNvSpPr>
            <a:spLocks noGrp="1"/>
          </p:cNvSpPr>
          <p:nvPr>
            <p:ph idx="1"/>
          </p:nvPr>
        </p:nvSpPr>
        <p:spPr>
          <a:xfrm>
            <a:off x="1188680" y="1433698"/>
            <a:ext cx="9905999" cy="4449576"/>
          </a:xfrm>
        </p:spPr>
        <p:txBody>
          <a:bodyPr/>
          <a:lstStyle/>
          <a:p>
            <a:pPr marL="0" indent="0">
              <a:buNone/>
            </a:pPr>
            <a:r>
              <a:rPr lang="en-US" dirty="0"/>
              <a:t> </a:t>
            </a:r>
          </a:p>
        </p:txBody>
      </p:sp>
      <p:sp>
        <p:nvSpPr>
          <p:cNvPr id="4" name="Footer Placeholder 3">
            <a:extLst>
              <a:ext uri="{FF2B5EF4-FFF2-40B4-BE49-F238E27FC236}">
                <a16:creationId xmlns:a16="http://schemas.microsoft.com/office/drawing/2014/main" id="{CE2AA7EA-BEB2-2671-6A4A-6FC60E26EFD5}"/>
              </a:ext>
            </a:extLst>
          </p:cNvPr>
          <p:cNvSpPr>
            <a:spLocks noGrp="1"/>
          </p:cNvSpPr>
          <p:nvPr>
            <p:ph type="ftr" sz="quarter" idx="11"/>
          </p:nvPr>
        </p:nvSpPr>
        <p:spPr>
          <a:xfrm>
            <a:off x="1323704" y="6089962"/>
            <a:ext cx="6239309" cy="365125"/>
          </a:xfrm>
        </p:spPr>
        <p:txBody>
          <a:bodyPr/>
          <a:lstStyle/>
          <a:p>
            <a:r>
              <a:rPr lang="en-US" dirty="0"/>
              <a:t>Copyright 2026 -  Beyond the Binary Counseling and Consulting Services, LLC</a:t>
            </a:r>
          </a:p>
        </p:txBody>
      </p:sp>
      <p:sp>
        <p:nvSpPr>
          <p:cNvPr id="5" name="Slide Number Placeholder 4">
            <a:extLst>
              <a:ext uri="{FF2B5EF4-FFF2-40B4-BE49-F238E27FC236}">
                <a16:creationId xmlns:a16="http://schemas.microsoft.com/office/drawing/2014/main" id="{F9CEB746-97EC-FB40-93EC-F6FB74665226}"/>
              </a:ext>
            </a:extLst>
          </p:cNvPr>
          <p:cNvSpPr>
            <a:spLocks noGrp="1"/>
          </p:cNvSpPr>
          <p:nvPr>
            <p:ph type="sldNum" sz="quarter" idx="12"/>
          </p:nvPr>
        </p:nvSpPr>
        <p:spPr/>
        <p:txBody>
          <a:bodyPr/>
          <a:lstStyle/>
          <a:p>
            <a:fld id="{D57F1E4F-1CFF-5643-939E-217C01CDF565}" type="slidenum">
              <a:rPr lang="en-US" smtClean="0"/>
              <a:pPr/>
              <a:t>13</a:t>
            </a:fld>
            <a:endParaRPr lang="en-US" dirty="0"/>
          </a:p>
        </p:txBody>
      </p:sp>
      <p:sp>
        <p:nvSpPr>
          <p:cNvPr id="6" name="Oval 5">
            <a:extLst>
              <a:ext uri="{FF2B5EF4-FFF2-40B4-BE49-F238E27FC236}">
                <a16:creationId xmlns:a16="http://schemas.microsoft.com/office/drawing/2014/main" id="{F8D3C6FE-6CB3-EC83-00DC-6E3175A0E7BE}"/>
              </a:ext>
            </a:extLst>
          </p:cNvPr>
          <p:cNvSpPr/>
          <p:nvPr/>
        </p:nvSpPr>
        <p:spPr>
          <a:xfrm>
            <a:off x="4785131" y="3579580"/>
            <a:ext cx="2246504" cy="1400468"/>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cap="all" dirty="0">
                <a:solidFill>
                  <a:schemeClr val="bg1"/>
                </a:solidFill>
              </a:rPr>
              <a:t>Over 40 “I” types</a:t>
            </a:r>
          </a:p>
        </p:txBody>
      </p:sp>
      <p:sp>
        <p:nvSpPr>
          <p:cNvPr id="13" name="Rounded Rectangle 12">
            <a:extLst>
              <a:ext uri="{FF2B5EF4-FFF2-40B4-BE49-F238E27FC236}">
                <a16:creationId xmlns:a16="http://schemas.microsoft.com/office/drawing/2014/main" id="{8386D31A-B148-1229-C724-D3CC43156E6D}"/>
              </a:ext>
            </a:extLst>
          </p:cNvPr>
          <p:cNvSpPr/>
          <p:nvPr/>
        </p:nvSpPr>
        <p:spPr>
          <a:xfrm>
            <a:off x="1468154" y="1756060"/>
            <a:ext cx="1749749" cy="713762"/>
          </a:xfrm>
          <a:prstGeom prst="round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bg1"/>
                </a:solidFill>
              </a:rPr>
              <a:t>A. Chromosomal</a:t>
            </a:r>
          </a:p>
        </p:txBody>
      </p:sp>
      <p:sp>
        <p:nvSpPr>
          <p:cNvPr id="14" name="Rounded Rectangle 13">
            <a:extLst>
              <a:ext uri="{FF2B5EF4-FFF2-40B4-BE49-F238E27FC236}">
                <a16:creationId xmlns:a16="http://schemas.microsoft.com/office/drawing/2014/main" id="{8F704278-E1BC-67B0-F12C-D8FD84D51EA9}"/>
              </a:ext>
            </a:extLst>
          </p:cNvPr>
          <p:cNvSpPr/>
          <p:nvPr/>
        </p:nvSpPr>
        <p:spPr>
          <a:xfrm>
            <a:off x="4138457" y="1811048"/>
            <a:ext cx="2082588" cy="1617952"/>
          </a:xfrm>
          <a:prstGeom prst="round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bg1"/>
                </a:solidFill>
              </a:rPr>
              <a:t>B. Deficiency or mutation </a:t>
            </a:r>
          </a:p>
          <a:p>
            <a:pPr algn="ctr"/>
            <a:r>
              <a:rPr lang="en-US" sz="1600" b="1" dirty="0">
                <a:solidFill>
                  <a:schemeClr val="bg1"/>
                </a:solidFill>
              </a:rPr>
              <a:t>of (a) hormone production or reception </a:t>
            </a:r>
          </a:p>
          <a:p>
            <a:pPr algn="ctr"/>
            <a:r>
              <a:rPr lang="en-US" sz="1600" b="1" dirty="0">
                <a:solidFill>
                  <a:schemeClr val="bg1"/>
                </a:solidFill>
              </a:rPr>
              <a:t>or (b) enzymes</a:t>
            </a:r>
          </a:p>
        </p:txBody>
      </p:sp>
      <p:sp>
        <p:nvSpPr>
          <p:cNvPr id="16" name="Rounded Rectangle 15">
            <a:extLst>
              <a:ext uri="{FF2B5EF4-FFF2-40B4-BE49-F238E27FC236}">
                <a16:creationId xmlns:a16="http://schemas.microsoft.com/office/drawing/2014/main" id="{E652FFA9-EE5E-17A6-531B-27DF43D14611}"/>
              </a:ext>
            </a:extLst>
          </p:cNvPr>
          <p:cNvSpPr/>
          <p:nvPr/>
        </p:nvSpPr>
        <p:spPr>
          <a:xfrm>
            <a:off x="6351516" y="2116712"/>
            <a:ext cx="876224" cy="415481"/>
          </a:xfrm>
          <a:prstGeom prst="roundRect">
            <a:avLst/>
          </a:prstGeom>
          <a:solidFill>
            <a:schemeClr val="accent1">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bg1"/>
                </a:solidFill>
              </a:rPr>
              <a:t>XX: CAH</a:t>
            </a:r>
          </a:p>
          <a:p>
            <a:pPr algn="ctr"/>
            <a:r>
              <a:rPr lang="en-US" sz="1200" b="1" dirty="0">
                <a:solidFill>
                  <a:schemeClr val="bg1"/>
                </a:solidFill>
              </a:rPr>
              <a:t>XY: AIS</a:t>
            </a:r>
          </a:p>
        </p:txBody>
      </p:sp>
      <p:sp>
        <p:nvSpPr>
          <p:cNvPr id="19" name="Rounded Rectangle 18">
            <a:extLst>
              <a:ext uri="{FF2B5EF4-FFF2-40B4-BE49-F238E27FC236}">
                <a16:creationId xmlns:a16="http://schemas.microsoft.com/office/drawing/2014/main" id="{58FA73DB-09C2-64FE-763E-33D66084598C}"/>
              </a:ext>
            </a:extLst>
          </p:cNvPr>
          <p:cNvSpPr/>
          <p:nvPr/>
        </p:nvSpPr>
        <p:spPr>
          <a:xfrm>
            <a:off x="1021137" y="2507656"/>
            <a:ext cx="2446664" cy="611402"/>
          </a:xfrm>
          <a:prstGeom prst="roundRect">
            <a:avLst/>
          </a:prstGeom>
          <a:solidFill>
            <a:schemeClr val="accent1">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bg1"/>
                </a:solidFill>
              </a:rPr>
              <a:t>XO: Turners (missing)</a:t>
            </a:r>
          </a:p>
        </p:txBody>
      </p:sp>
      <p:sp>
        <p:nvSpPr>
          <p:cNvPr id="20" name="Rounded Rectangle 19">
            <a:extLst>
              <a:ext uri="{FF2B5EF4-FFF2-40B4-BE49-F238E27FC236}">
                <a16:creationId xmlns:a16="http://schemas.microsoft.com/office/drawing/2014/main" id="{3631987F-E0F0-40EA-B6C1-BDED67F1E947}"/>
              </a:ext>
            </a:extLst>
          </p:cNvPr>
          <p:cNvSpPr/>
          <p:nvPr/>
        </p:nvSpPr>
        <p:spPr>
          <a:xfrm>
            <a:off x="1202322" y="3640995"/>
            <a:ext cx="2084294" cy="437366"/>
          </a:xfrm>
          <a:prstGeom prst="roundRect">
            <a:avLst/>
          </a:prstGeom>
          <a:solidFill>
            <a:schemeClr val="accent1">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bg1"/>
                </a:solidFill>
              </a:rPr>
              <a:t>XY/XX – Chimera – (mixed)</a:t>
            </a:r>
          </a:p>
        </p:txBody>
      </p:sp>
      <p:sp>
        <p:nvSpPr>
          <p:cNvPr id="21" name="Rounded Rectangle 20">
            <a:extLst>
              <a:ext uri="{FF2B5EF4-FFF2-40B4-BE49-F238E27FC236}">
                <a16:creationId xmlns:a16="http://schemas.microsoft.com/office/drawing/2014/main" id="{718575C5-3EBD-E0E4-27A9-D38D7C0B59BF}"/>
              </a:ext>
            </a:extLst>
          </p:cNvPr>
          <p:cNvSpPr/>
          <p:nvPr/>
        </p:nvSpPr>
        <p:spPr>
          <a:xfrm>
            <a:off x="1058357" y="3156469"/>
            <a:ext cx="2490428" cy="462714"/>
          </a:xfrm>
          <a:prstGeom prst="roundRect">
            <a:avLst/>
          </a:prstGeom>
          <a:solidFill>
            <a:schemeClr val="accent1">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bg1"/>
                </a:solidFill>
              </a:rPr>
              <a:t>XXY +  </a:t>
            </a:r>
            <a:r>
              <a:rPr lang="en-US" sz="1200" b="1" dirty="0" err="1">
                <a:solidFill>
                  <a:schemeClr val="bg1"/>
                </a:solidFill>
              </a:rPr>
              <a:t>Klinefelters</a:t>
            </a:r>
            <a:r>
              <a:rPr lang="en-US" sz="1200" b="1" dirty="0">
                <a:solidFill>
                  <a:schemeClr val="bg1"/>
                </a:solidFill>
              </a:rPr>
              <a:t> (extra)</a:t>
            </a:r>
          </a:p>
        </p:txBody>
      </p:sp>
      <p:sp>
        <p:nvSpPr>
          <p:cNvPr id="22" name="Rounded Rectangle 21">
            <a:extLst>
              <a:ext uri="{FF2B5EF4-FFF2-40B4-BE49-F238E27FC236}">
                <a16:creationId xmlns:a16="http://schemas.microsoft.com/office/drawing/2014/main" id="{A46C9DF7-7475-3C84-D8E9-31C6FB3CE115}"/>
              </a:ext>
            </a:extLst>
          </p:cNvPr>
          <p:cNvSpPr/>
          <p:nvPr/>
        </p:nvSpPr>
        <p:spPr>
          <a:xfrm>
            <a:off x="5014616" y="5113336"/>
            <a:ext cx="1775012" cy="646835"/>
          </a:xfrm>
          <a:prstGeom prst="round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bg1"/>
                </a:solidFill>
              </a:rPr>
              <a:t>D. Environmental</a:t>
            </a:r>
          </a:p>
        </p:txBody>
      </p:sp>
      <p:sp>
        <p:nvSpPr>
          <p:cNvPr id="23" name="Rounded Rectangle 22">
            <a:extLst>
              <a:ext uri="{FF2B5EF4-FFF2-40B4-BE49-F238E27FC236}">
                <a16:creationId xmlns:a16="http://schemas.microsoft.com/office/drawing/2014/main" id="{B252FB77-65BB-F63A-F22E-F491F4E9DB12}"/>
              </a:ext>
            </a:extLst>
          </p:cNvPr>
          <p:cNvSpPr/>
          <p:nvPr/>
        </p:nvSpPr>
        <p:spPr>
          <a:xfrm>
            <a:off x="7750167" y="2526436"/>
            <a:ext cx="1314144" cy="1049113"/>
          </a:xfrm>
          <a:prstGeom prst="round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bg1"/>
                </a:solidFill>
              </a:rPr>
              <a:t>C. Sex gene(s) mutations</a:t>
            </a:r>
          </a:p>
        </p:txBody>
      </p:sp>
      <p:sp>
        <p:nvSpPr>
          <p:cNvPr id="25" name="Rounded Rectangle 24">
            <a:extLst>
              <a:ext uri="{FF2B5EF4-FFF2-40B4-BE49-F238E27FC236}">
                <a16:creationId xmlns:a16="http://schemas.microsoft.com/office/drawing/2014/main" id="{6C8BB945-AD34-2D8B-B519-CB944421E01D}"/>
              </a:ext>
            </a:extLst>
          </p:cNvPr>
          <p:cNvSpPr/>
          <p:nvPr/>
        </p:nvSpPr>
        <p:spPr>
          <a:xfrm>
            <a:off x="1594274" y="4221414"/>
            <a:ext cx="2246504" cy="701004"/>
          </a:xfrm>
          <a:prstGeom prst="round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bg1"/>
                </a:solidFill>
              </a:rPr>
              <a:t>E. Unknown types &amp;  unknowable dx</a:t>
            </a:r>
          </a:p>
        </p:txBody>
      </p:sp>
      <p:sp>
        <p:nvSpPr>
          <p:cNvPr id="28" name="Rounded Rectangle 27">
            <a:extLst>
              <a:ext uri="{FF2B5EF4-FFF2-40B4-BE49-F238E27FC236}">
                <a16:creationId xmlns:a16="http://schemas.microsoft.com/office/drawing/2014/main" id="{F43D2068-3FFB-BA96-56C6-D96D9A5C014A}"/>
              </a:ext>
            </a:extLst>
          </p:cNvPr>
          <p:cNvSpPr/>
          <p:nvPr/>
        </p:nvSpPr>
        <p:spPr>
          <a:xfrm>
            <a:off x="8267981" y="3658486"/>
            <a:ext cx="914401" cy="586576"/>
          </a:xfrm>
          <a:prstGeom prst="roundRect">
            <a:avLst/>
          </a:prstGeom>
          <a:solidFill>
            <a:schemeClr val="accent1">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bg1"/>
                </a:solidFill>
              </a:rPr>
              <a:t>XY: De La Chappelle</a:t>
            </a:r>
          </a:p>
        </p:txBody>
      </p:sp>
      <p:sp>
        <p:nvSpPr>
          <p:cNvPr id="27" name="Rounded Rectangle 26">
            <a:extLst>
              <a:ext uri="{FF2B5EF4-FFF2-40B4-BE49-F238E27FC236}">
                <a16:creationId xmlns:a16="http://schemas.microsoft.com/office/drawing/2014/main" id="{D1088C83-261F-14D9-D239-A09FE2D0C5D0}"/>
              </a:ext>
            </a:extLst>
          </p:cNvPr>
          <p:cNvSpPr/>
          <p:nvPr/>
        </p:nvSpPr>
        <p:spPr>
          <a:xfrm>
            <a:off x="7355245" y="3720853"/>
            <a:ext cx="914401" cy="524209"/>
          </a:xfrm>
          <a:prstGeom prst="roundRect">
            <a:avLst/>
          </a:prstGeom>
          <a:solidFill>
            <a:schemeClr val="accent1">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bg1"/>
                </a:solidFill>
              </a:rPr>
              <a:t>XX: Swyers</a:t>
            </a:r>
          </a:p>
        </p:txBody>
      </p:sp>
      <p:sp>
        <p:nvSpPr>
          <p:cNvPr id="7" name="Rounded Rectangle 6">
            <a:extLst>
              <a:ext uri="{FF2B5EF4-FFF2-40B4-BE49-F238E27FC236}">
                <a16:creationId xmlns:a16="http://schemas.microsoft.com/office/drawing/2014/main" id="{392C5D48-4803-5529-5008-625ED5E1BD5A}"/>
              </a:ext>
            </a:extLst>
          </p:cNvPr>
          <p:cNvSpPr/>
          <p:nvPr/>
        </p:nvSpPr>
        <p:spPr>
          <a:xfrm>
            <a:off x="3404792" y="5037899"/>
            <a:ext cx="1467330" cy="701004"/>
          </a:xfrm>
          <a:prstGeom prst="roundRect">
            <a:avLst/>
          </a:prstGeom>
          <a:solidFill>
            <a:schemeClr val="accent1">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bg1"/>
                </a:solidFill>
              </a:rPr>
              <a:t>Prescription medicine</a:t>
            </a:r>
          </a:p>
        </p:txBody>
      </p:sp>
    </p:spTree>
    <p:extLst>
      <p:ext uri="{BB962C8B-B14F-4D97-AF65-F5344CB8AC3E}">
        <p14:creationId xmlns:p14="http://schemas.microsoft.com/office/powerpoint/2010/main" val="37404430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E7CA69-50F8-E328-F7D4-10912DA0C51F}"/>
              </a:ext>
            </a:extLst>
          </p:cNvPr>
          <p:cNvSpPr>
            <a:spLocks noGrp="1"/>
          </p:cNvSpPr>
          <p:nvPr>
            <p:ph type="title"/>
          </p:nvPr>
        </p:nvSpPr>
        <p:spPr>
          <a:xfrm>
            <a:off x="1141411" y="390435"/>
            <a:ext cx="10131192" cy="1213513"/>
          </a:xfrm>
        </p:spPr>
        <p:txBody>
          <a:bodyPr/>
          <a:lstStyle/>
          <a:p>
            <a:r>
              <a:rPr lang="en-US" b="1" dirty="0">
                <a:solidFill>
                  <a:srgbClr val="FFFF00"/>
                </a:solidFill>
              </a:rPr>
              <a:t>3. </a:t>
            </a:r>
            <a:r>
              <a:rPr lang="en-US" sz="1400" b="1" dirty="0">
                <a:solidFill>
                  <a:srgbClr val="FFFF00"/>
                </a:solidFill>
              </a:rPr>
              <a:t>cont.  </a:t>
            </a:r>
            <a:r>
              <a:rPr lang="en-US" b="1" dirty="0">
                <a:solidFill>
                  <a:srgbClr val="FFFF00"/>
                </a:solidFill>
              </a:rPr>
              <a:t>My personal aids for               organizing info</a:t>
            </a:r>
          </a:p>
        </p:txBody>
      </p:sp>
      <p:graphicFrame>
        <p:nvGraphicFramePr>
          <p:cNvPr id="6" name="Content Placeholder 5">
            <a:extLst>
              <a:ext uri="{FF2B5EF4-FFF2-40B4-BE49-F238E27FC236}">
                <a16:creationId xmlns:a16="http://schemas.microsoft.com/office/drawing/2014/main" id="{D8903E78-BFCF-A572-C43B-A1D21E63215E}"/>
              </a:ext>
            </a:extLst>
          </p:cNvPr>
          <p:cNvGraphicFramePr>
            <a:graphicFrameLocks noGrp="1"/>
          </p:cNvGraphicFramePr>
          <p:nvPr>
            <p:ph idx="1"/>
            <p:extLst>
              <p:ext uri="{D42A27DB-BD31-4B8C-83A1-F6EECF244321}">
                <p14:modId xmlns:p14="http://schemas.microsoft.com/office/powerpoint/2010/main" val="281884264"/>
              </p:ext>
            </p:extLst>
          </p:nvPr>
        </p:nvGraphicFramePr>
        <p:xfrm>
          <a:off x="1606522" y="3429000"/>
          <a:ext cx="6458602" cy="1483360"/>
        </p:xfrm>
        <a:graphic>
          <a:graphicData uri="http://schemas.openxmlformats.org/drawingml/2006/table">
            <a:tbl>
              <a:tblPr firstRow="1" bandRow="1">
                <a:tableStyleId>{5C22544A-7EE6-4342-B048-85BDC9FD1C3A}</a:tableStyleId>
              </a:tblPr>
              <a:tblGrid>
                <a:gridCol w="1401520">
                  <a:extLst>
                    <a:ext uri="{9D8B030D-6E8A-4147-A177-3AD203B41FA5}">
                      <a16:colId xmlns:a16="http://schemas.microsoft.com/office/drawing/2014/main" val="1591799005"/>
                    </a:ext>
                  </a:extLst>
                </a:gridCol>
                <a:gridCol w="2073404">
                  <a:extLst>
                    <a:ext uri="{9D8B030D-6E8A-4147-A177-3AD203B41FA5}">
                      <a16:colId xmlns:a16="http://schemas.microsoft.com/office/drawing/2014/main" val="1255972767"/>
                    </a:ext>
                  </a:extLst>
                </a:gridCol>
                <a:gridCol w="2983678">
                  <a:extLst>
                    <a:ext uri="{9D8B030D-6E8A-4147-A177-3AD203B41FA5}">
                      <a16:colId xmlns:a16="http://schemas.microsoft.com/office/drawing/2014/main" val="3386186615"/>
                    </a:ext>
                  </a:extLst>
                </a:gridCol>
              </a:tblGrid>
              <a:tr h="370840">
                <a:tc>
                  <a:txBody>
                    <a:bodyPr/>
                    <a:lstStyle/>
                    <a:p>
                      <a:endParaRPr lang="en-US" dirty="0"/>
                    </a:p>
                  </a:txBody>
                  <a:tcPr/>
                </a:tc>
                <a:tc>
                  <a:txBody>
                    <a:bodyPr/>
                    <a:lstStyle/>
                    <a:p>
                      <a:r>
                        <a:rPr lang="en-US" dirty="0"/>
                        <a:t>Chromosomes</a:t>
                      </a:r>
                    </a:p>
                  </a:txBody>
                  <a:tcPr/>
                </a:tc>
                <a:tc>
                  <a:txBody>
                    <a:bodyPr/>
                    <a:lstStyle/>
                    <a:p>
                      <a:r>
                        <a:rPr lang="en-US" dirty="0"/>
                        <a:t>Gonads</a:t>
                      </a:r>
                    </a:p>
                  </a:txBody>
                  <a:tcPr/>
                </a:tc>
                <a:extLst>
                  <a:ext uri="{0D108BD9-81ED-4DB2-BD59-A6C34878D82A}">
                    <a16:rowId xmlns:a16="http://schemas.microsoft.com/office/drawing/2014/main" val="3662333215"/>
                  </a:ext>
                </a:extLst>
              </a:tr>
              <a:tr h="370840">
                <a:tc>
                  <a:txBody>
                    <a:bodyPr/>
                    <a:lstStyle/>
                    <a:p>
                      <a:r>
                        <a:rPr lang="en-US" dirty="0"/>
                        <a:t>Extra</a:t>
                      </a:r>
                    </a:p>
                  </a:txBody>
                  <a:tcPr/>
                </a:tc>
                <a:tc>
                  <a:txBody>
                    <a:bodyPr/>
                    <a:lstStyle/>
                    <a:p>
                      <a:r>
                        <a:rPr lang="en-US" dirty="0"/>
                        <a:t>XXY</a:t>
                      </a:r>
                    </a:p>
                  </a:txBody>
                  <a:tcPr/>
                </a:tc>
                <a:tc>
                  <a:txBody>
                    <a:bodyPr/>
                    <a:lstStyle/>
                    <a:p>
                      <a:r>
                        <a:rPr lang="en-US" dirty="0"/>
                        <a:t>1 ovary and 1 testis</a:t>
                      </a:r>
                    </a:p>
                  </a:txBody>
                  <a:tcPr/>
                </a:tc>
                <a:extLst>
                  <a:ext uri="{0D108BD9-81ED-4DB2-BD59-A6C34878D82A}">
                    <a16:rowId xmlns:a16="http://schemas.microsoft.com/office/drawing/2014/main" val="3359883846"/>
                  </a:ext>
                </a:extLst>
              </a:tr>
              <a:tr h="370840">
                <a:tc>
                  <a:txBody>
                    <a:bodyPr/>
                    <a:lstStyle/>
                    <a:p>
                      <a:r>
                        <a:rPr lang="en-US" dirty="0"/>
                        <a:t>Missing</a:t>
                      </a:r>
                    </a:p>
                  </a:txBody>
                  <a:tcPr/>
                </a:tc>
                <a:tc>
                  <a:txBody>
                    <a:bodyPr/>
                    <a:lstStyle/>
                    <a:p>
                      <a:r>
                        <a:rPr lang="en-US" dirty="0"/>
                        <a:t>X0</a:t>
                      </a:r>
                    </a:p>
                  </a:txBody>
                  <a:tcPr/>
                </a:tc>
                <a:tc>
                  <a:txBody>
                    <a:bodyPr/>
                    <a:lstStyle/>
                    <a:p>
                      <a:r>
                        <a:rPr lang="en-US" dirty="0"/>
                        <a:t>1 ovary and 1 streak</a:t>
                      </a:r>
                    </a:p>
                  </a:txBody>
                  <a:tcPr/>
                </a:tc>
                <a:extLst>
                  <a:ext uri="{0D108BD9-81ED-4DB2-BD59-A6C34878D82A}">
                    <a16:rowId xmlns:a16="http://schemas.microsoft.com/office/drawing/2014/main" val="4208476920"/>
                  </a:ext>
                </a:extLst>
              </a:tr>
              <a:tr h="370840">
                <a:tc>
                  <a:txBody>
                    <a:bodyPr/>
                    <a:lstStyle/>
                    <a:p>
                      <a:r>
                        <a:rPr lang="en-US" dirty="0"/>
                        <a:t>Mixed</a:t>
                      </a:r>
                    </a:p>
                  </a:txBody>
                  <a:tcPr/>
                </a:tc>
                <a:tc>
                  <a:txBody>
                    <a:bodyPr/>
                    <a:lstStyle/>
                    <a:p>
                      <a:r>
                        <a:rPr lang="en-US" dirty="0"/>
                        <a:t>XY/XX in one body</a:t>
                      </a:r>
                    </a:p>
                  </a:txBody>
                  <a:tcPr/>
                </a:tc>
                <a:tc>
                  <a:txBody>
                    <a:bodyPr/>
                    <a:lstStyle/>
                    <a:p>
                      <a:r>
                        <a:rPr lang="en-US" dirty="0"/>
                        <a:t>ovotestes</a:t>
                      </a:r>
                    </a:p>
                  </a:txBody>
                  <a:tcPr/>
                </a:tc>
                <a:extLst>
                  <a:ext uri="{0D108BD9-81ED-4DB2-BD59-A6C34878D82A}">
                    <a16:rowId xmlns:a16="http://schemas.microsoft.com/office/drawing/2014/main" val="4228834581"/>
                  </a:ext>
                </a:extLst>
              </a:tr>
            </a:tbl>
          </a:graphicData>
        </a:graphic>
      </p:graphicFrame>
      <p:sp>
        <p:nvSpPr>
          <p:cNvPr id="4" name="Footer Placeholder 3">
            <a:extLst>
              <a:ext uri="{FF2B5EF4-FFF2-40B4-BE49-F238E27FC236}">
                <a16:creationId xmlns:a16="http://schemas.microsoft.com/office/drawing/2014/main" id="{EFE30D60-914B-E127-DCAA-80B958DD09AD}"/>
              </a:ext>
            </a:extLst>
          </p:cNvPr>
          <p:cNvSpPr>
            <a:spLocks noGrp="1"/>
          </p:cNvSpPr>
          <p:nvPr>
            <p:ph type="ftr" sz="quarter" idx="11"/>
          </p:nvPr>
        </p:nvSpPr>
        <p:spPr/>
        <p:txBody>
          <a:bodyPr/>
          <a:lstStyle/>
          <a:p>
            <a:r>
              <a:rPr lang="en-US" dirty="0"/>
              <a:t>Copyright 2026 -  Beyond the Binary Counseling and Consulting Services, LLC</a:t>
            </a:r>
          </a:p>
        </p:txBody>
      </p:sp>
      <p:sp>
        <p:nvSpPr>
          <p:cNvPr id="5" name="Slide Number Placeholder 4">
            <a:extLst>
              <a:ext uri="{FF2B5EF4-FFF2-40B4-BE49-F238E27FC236}">
                <a16:creationId xmlns:a16="http://schemas.microsoft.com/office/drawing/2014/main" id="{D639C12B-4462-3550-DCF2-DBA15742EDE4}"/>
              </a:ext>
            </a:extLst>
          </p:cNvPr>
          <p:cNvSpPr>
            <a:spLocks noGrp="1"/>
          </p:cNvSpPr>
          <p:nvPr>
            <p:ph type="sldNum" sz="quarter" idx="12"/>
          </p:nvPr>
        </p:nvSpPr>
        <p:spPr/>
        <p:txBody>
          <a:bodyPr/>
          <a:lstStyle/>
          <a:p>
            <a:fld id="{D57F1E4F-1CFF-5643-939E-217C01CDF565}" type="slidenum">
              <a:rPr lang="en-US" smtClean="0"/>
              <a:pPr/>
              <a:t>14</a:t>
            </a:fld>
            <a:endParaRPr lang="en-US" dirty="0"/>
          </a:p>
        </p:txBody>
      </p:sp>
      <p:sp>
        <p:nvSpPr>
          <p:cNvPr id="7" name="TextBox 6">
            <a:extLst>
              <a:ext uri="{FF2B5EF4-FFF2-40B4-BE49-F238E27FC236}">
                <a16:creationId xmlns:a16="http://schemas.microsoft.com/office/drawing/2014/main" id="{DFE44065-F206-4E78-E007-6B075A3C813B}"/>
              </a:ext>
            </a:extLst>
          </p:cNvPr>
          <p:cNvSpPr txBox="1"/>
          <p:nvPr/>
        </p:nvSpPr>
        <p:spPr>
          <a:xfrm>
            <a:off x="735143" y="1927879"/>
            <a:ext cx="10721714" cy="1015663"/>
          </a:xfrm>
          <a:prstGeom prst="rect">
            <a:avLst/>
          </a:prstGeom>
          <a:noFill/>
        </p:spPr>
        <p:txBody>
          <a:bodyPr wrap="square" rtlCol="0">
            <a:spAutoFit/>
          </a:bodyPr>
          <a:lstStyle/>
          <a:p>
            <a:pPr marL="285750" indent="-285750">
              <a:buFont typeface="Arial" panose="020B0604020202020204" pitchFamily="34" charset="0"/>
              <a:buChar char="•"/>
            </a:pPr>
            <a:r>
              <a:rPr lang="en-US" sz="2000" b="1" dirty="0"/>
              <a:t>Intersex traits can be in </a:t>
            </a:r>
            <a:r>
              <a:rPr lang="en-US" sz="2000" b="1" i="1" dirty="0"/>
              <a:t>any</a:t>
            </a:r>
            <a:r>
              <a:rPr lang="en-US" sz="2000" b="1" dirty="0"/>
              <a:t> or many sex development parts (chromosomes, genes, gonads, etc.)</a:t>
            </a:r>
          </a:p>
          <a:p>
            <a:pPr marL="285750" indent="-285750">
              <a:buFont typeface="Arial" panose="020B0604020202020204" pitchFamily="34" charset="0"/>
              <a:buChar char="•"/>
            </a:pPr>
            <a:r>
              <a:rPr lang="en-US" sz="2000" b="1" dirty="0"/>
              <a:t>Androgens (incl. testosterone) are powerful. Too much masculinizes XX; too little feminizes XY.</a:t>
            </a:r>
          </a:p>
          <a:p>
            <a:pPr marL="285750" indent="-285750">
              <a:buFont typeface="Arial" panose="020B0604020202020204" pitchFamily="34" charset="0"/>
              <a:buChar char="•"/>
            </a:pPr>
            <a:r>
              <a:rPr lang="en-US" sz="2000" b="1" dirty="0"/>
              <a:t>Intersex sex development parts can be viewed from lens of extra, missing, or mixed.</a:t>
            </a:r>
          </a:p>
        </p:txBody>
      </p:sp>
    </p:spTree>
    <p:extLst>
      <p:ext uri="{BB962C8B-B14F-4D97-AF65-F5344CB8AC3E}">
        <p14:creationId xmlns:p14="http://schemas.microsoft.com/office/powerpoint/2010/main" val="22989138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10C292-1410-FF0F-C587-4AA00CDE1C0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A423785-854B-4A95-466F-D980BBACC514}"/>
              </a:ext>
            </a:extLst>
          </p:cNvPr>
          <p:cNvSpPr>
            <a:spLocks noGrp="1"/>
          </p:cNvSpPr>
          <p:nvPr>
            <p:ph type="title"/>
          </p:nvPr>
        </p:nvSpPr>
        <p:spPr>
          <a:xfrm>
            <a:off x="753297" y="175488"/>
            <a:ext cx="11260138" cy="1478570"/>
          </a:xfrm>
        </p:spPr>
        <p:txBody>
          <a:bodyPr/>
          <a:lstStyle/>
          <a:p>
            <a:r>
              <a:rPr lang="en-US" b="1" dirty="0">
                <a:solidFill>
                  <a:srgbClr val="FFFF00"/>
                </a:solidFill>
              </a:rPr>
              <a:t>4. “I” as social (or perspective)      subcommunities - Examples </a:t>
            </a:r>
          </a:p>
        </p:txBody>
      </p:sp>
      <p:sp>
        <p:nvSpPr>
          <p:cNvPr id="3" name="Content Placeholder 2">
            <a:extLst>
              <a:ext uri="{FF2B5EF4-FFF2-40B4-BE49-F238E27FC236}">
                <a16:creationId xmlns:a16="http://schemas.microsoft.com/office/drawing/2014/main" id="{A1E42BB9-FC65-0292-D162-9D25E38DF805}"/>
              </a:ext>
            </a:extLst>
          </p:cNvPr>
          <p:cNvSpPr>
            <a:spLocks noGrp="1"/>
          </p:cNvSpPr>
          <p:nvPr>
            <p:ph idx="1"/>
          </p:nvPr>
        </p:nvSpPr>
        <p:spPr>
          <a:xfrm>
            <a:off x="1188680" y="1433698"/>
            <a:ext cx="9905999" cy="4449576"/>
          </a:xfrm>
        </p:spPr>
        <p:txBody>
          <a:bodyPr/>
          <a:lstStyle/>
          <a:p>
            <a:pPr marL="0" indent="0">
              <a:buNone/>
            </a:pPr>
            <a:r>
              <a:rPr lang="en-US" dirty="0"/>
              <a:t> </a:t>
            </a:r>
          </a:p>
        </p:txBody>
      </p:sp>
      <p:sp>
        <p:nvSpPr>
          <p:cNvPr id="4" name="Footer Placeholder 3">
            <a:extLst>
              <a:ext uri="{FF2B5EF4-FFF2-40B4-BE49-F238E27FC236}">
                <a16:creationId xmlns:a16="http://schemas.microsoft.com/office/drawing/2014/main" id="{E687D04F-0B04-7C97-A254-4F2A5221F3D6}"/>
              </a:ext>
            </a:extLst>
          </p:cNvPr>
          <p:cNvSpPr>
            <a:spLocks noGrp="1"/>
          </p:cNvSpPr>
          <p:nvPr>
            <p:ph type="ftr" sz="quarter" idx="11"/>
          </p:nvPr>
        </p:nvSpPr>
        <p:spPr>
          <a:xfrm>
            <a:off x="1188679" y="6033130"/>
            <a:ext cx="6239309" cy="365125"/>
          </a:xfrm>
        </p:spPr>
        <p:txBody>
          <a:bodyPr/>
          <a:lstStyle/>
          <a:p>
            <a:r>
              <a:rPr lang="en-US" dirty="0"/>
              <a:t>Copyright 2026 -  Beyond the Binary Counseling and Consulting Services, LLC</a:t>
            </a:r>
          </a:p>
        </p:txBody>
      </p:sp>
      <p:sp>
        <p:nvSpPr>
          <p:cNvPr id="5" name="Slide Number Placeholder 4">
            <a:extLst>
              <a:ext uri="{FF2B5EF4-FFF2-40B4-BE49-F238E27FC236}">
                <a16:creationId xmlns:a16="http://schemas.microsoft.com/office/drawing/2014/main" id="{5B2A96F8-97E0-8ED9-5EAE-DF25945DEB6D}"/>
              </a:ext>
            </a:extLst>
          </p:cNvPr>
          <p:cNvSpPr>
            <a:spLocks noGrp="1"/>
          </p:cNvSpPr>
          <p:nvPr>
            <p:ph type="sldNum" sz="quarter" idx="12"/>
          </p:nvPr>
        </p:nvSpPr>
        <p:spPr/>
        <p:txBody>
          <a:bodyPr/>
          <a:lstStyle/>
          <a:p>
            <a:fld id="{D57F1E4F-1CFF-5643-939E-217C01CDF565}" type="slidenum">
              <a:rPr lang="en-US" smtClean="0"/>
              <a:pPr/>
              <a:t>15</a:t>
            </a:fld>
            <a:endParaRPr lang="en-US" dirty="0"/>
          </a:p>
        </p:txBody>
      </p:sp>
      <p:sp>
        <p:nvSpPr>
          <p:cNvPr id="6" name="Oval 5">
            <a:extLst>
              <a:ext uri="{FF2B5EF4-FFF2-40B4-BE49-F238E27FC236}">
                <a16:creationId xmlns:a16="http://schemas.microsoft.com/office/drawing/2014/main" id="{50E0C147-5C02-940C-0449-651FE4506400}"/>
              </a:ext>
            </a:extLst>
          </p:cNvPr>
          <p:cNvSpPr/>
          <p:nvPr/>
        </p:nvSpPr>
        <p:spPr>
          <a:xfrm>
            <a:off x="3795698" y="2719884"/>
            <a:ext cx="2991639" cy="1550546"/>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cap="all" dirty="0">
                <a:solidFill>
                  <a:schemeClr val="bg1"/>
                </a:solidFill>
              </a:rPr>
              <a:t>“I” as Social or Perspective Sub-communities</a:t>
            </a:r>
          </a:p>
        </p:txBody>
      </p:sp>
      <p:sp>
        <p:nvSpPr>
          <p:cNvPr id="13" name="Rounded Rectangle 12">
            <a:extLst>
              <a:ext uri="{FF2B5EF4-FFF2-40B4-BE49-F238E27FC236}">
                <a16:creationId xmlns:a16="http://schemas.microsoft.com/office/drawing/2014/main" id="{F7470FFD-C4A7-3721-967C-EF9C29B0F869}"/>
              </a:ext>
            </a:extLst>
          </p:cNvPr>
          <p:cNvSpPr/>
          <p:nvPr/>
        </p:nvSpPr>
        <p:spPr>
          <a:xfrm>
            <a:off x="884033" y="1882140"/>
            <a:ext cx="1884707" cy="713762"/>
          </a:xfrm>
          <a:prstGeom prst="roundRect">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bg1"/>
                </a:solidFill>
              </a:rPr>
              <a:t>A. By support groups for physical subtype</a:t>
            </a:r>
          </a:p>
        </p:txBody>
      </p:sp>
      <p:sp>
        <p:nvSpPr>
          <p:cNvPr id="14" name="Rounded Rectangle 13">
            <a:extLst>
              <a:ext uri="{FF2B5EF4-FFF2-40B4-BE49-F238E27FC236}">
                <a16:creationId xmlns:a16="http://schemas.microsoft.com/office/drawing/2014/main" id="{37BA9B3C-18B0-860C-0B23-7D5FC560CCCA}"/>
              </a:ext>
            </a:extLst>
          </p:cNvPr>
          <p:cNvSpPr/>
          <p:nvPr/>
        </p:nvSpPr>
        <p:spPr>
          <a:xfrm>
            <a:off x="6787338" y="1882141"/>
            <a:ext cx="1572892" cy="671366"/>
          </a:xfrm>
          <a:prstGeom prst="roundRect">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400" b="1" dirty="0">
                <a:solidFill>
                  <a:schemeClr val="bg1"/>
                </a:solidFill>
              </a:rPr>
              <a:t>C. Surgeries</a:t>
            </a:r>
          </a:p>
          <a:p>
            <a:r>
              <a:rPr lang="en-US" sz="1200" b="1" dirty="0">
                <a:solidFill>
                  <a:schemeClr val="bg1"/>
                </a:solidFill>
              </a:rPr>
              <a:t>   - those altered</a:t>
            </a:r>
          </a:p>
          <a:p>
            <a:r>
              <a:rPr lang="en-US" sz="1200" b="1" dirty="0">
                <a:solidFill>
                  <a:schemeClr val="bg1"/>
                </a:solidFill>
              </a:rPr>
              <a:t>   - those left alone</a:t>
            </a:r>
          </a:p>
        </p:txBody>
      </p:sp>
      <p:sp>
        <p:nvSpPr>
          <p:cNvPr id="16" name="Rounded Rectangle 15">
            <a:extLst>
              <a:ext uri="{FF2B5EF4-FFF2-40B4-BE49-F238E27FC236}">
                <a16:creationId xmlns:a16="http://schemas.microsoft.com/office/drawing/2014/main" id="{E1F47610-CFFB-272E-A901-498D376E173A}"/>
              </a:ext>
            </a:extLst>
          </p:cNvPr>
          <p:cNvSpPr/>
          <p:nvPr/>
        </p:nvSpPr>
        <p:spPr>
          <a:xfrm>
            <a:off x="4052889" y="1679819"/>
            <a:ext cx="2021287" cy="854370"/>
          </a:xfrm>
          <a:prstGeom prst="roundRect">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400" b="1" dirty="0">
                <a:solidFill>
                  <a:schemeClr val="bg1"/>
                </a:solidFill>
              </a:rPr>
              <a:t>B. Time of discovery</a:t>
            </a:r>
          </a:p>
          <a:p>
            <a:r>
              <a:rPr lang="en-US" sz="1200" b="1" dirty="0">
                <a:solidFill>
                  <a:schemeClr val="bg1"/>
                </a:solidFill>
              </a:rPr>
              <a:t>    - at birth or youth</a:t>
            </a:r>
          </a:p>
          <a:p>
            <a:r>
              <a:rPr lang="en-US" sz="1200" b="1" dirty="0">
                <a:solidFill>
                  <a:schemeClr val="bg1"/>
                </a:solidFill>
              </a:rPr>
              <a:t>    - at puberty or later </a:t>
            </a:r>
          </a:p>
          <a:p>
            <a:pPr algn="ctr"/>
            <a:endParaRPr lang="en-US" sz="1200" dirty="0"/>
          </a:p>
        </p:txBody>
      </p:sp>
      <p:sp>
        <p:nvSpPr>
          <p:cNvPr id="17" name="Rounded Rectangle 16">
            <a:extLst>
              <a:ext uri="{FF2B5EF4-FFF2-40B4-BE49-F238E27FC236}">
                <a16:creationId xmlns:a16="http://schemas.microsoft.com/office/drawing/2014/main" id="{ADC7A34C-5C35-2518-776C-05CEFD304241}"/>
              </a:ext>
            </a:extLst>
          </p:cNvPr>
          <p:cNvSpPr/>
          <p:nvPr/>
        </p:nvSpPr>
        <p:spPr>
          <a:xfrm>
            <a:off x="3162562" y="4736769"/>
            <a:ext cx="4858636" cy="787233"/>
          </a:xfrm>
          <a:prstGeom prst="roundRect">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400" b="1" dirty="0">
                <a:solidFill>
                  <a:schemeClr val="bg1"/>
                </a:solidFill>
              </a:rPr>
              <a:t>E. By narrow or broad definition</a:t>
            </a:r>
          </a:p>
          <a:p>
            <a:r>
              <a:rPr lang="en-US" sz="1400" dirty="0"/>
              <a:t>   </a:t>
            </a:r>
            <a:r>
              <a:rPr lang="en-US" sz="1200" b="1" dirty="0">
                <a:solidFill>
                  <a:schemeClr val="bg1"/>
                </a:solidFill>
              </a:rPr>
              <a:t>- Those who see intersex as a condition/disorder (fix)</a:t>
            </a:r>
          </a:p>
          <a:p>
            <a:r>
              <a:rPr lang="en-US" sz="1200" b="1" dirty="0">
                <a:solidFill>
                  <a:schemeClr val="bg1"/>
                </a:solidFill>
              </a:rPr>
              <a:t>    - Those who see intersex as natural variation (leave alone &amp; affirm) </a:t>
            </a:r>
          </a:p>
        </p:txBody>
      </p:sp>
      <p:sp>
        <p:nvSpPr>
          <p:cNvPr id="24" name="TextBox 23">
            <a:extLst>
              <a:ext uri="{FF2B5EF4-FFF2-40B4-BE49-F238E27FC236}">
                <a16:creationId xmlns:a16="http://schemas.microsoft.com/office/drawing/2014/main" id="{7EA9DAA8-6EC4-3B0C-32DB-1540E92EEDE3}"/>
              </a:ext>
            </a:extLst>
          </p:cNvPr>
          <p:cNvSpPr txBox="1"/>
          <p:nvPr/>
        </p:nvSpPr>
        <p:spPr>
          <a:xfrm>
            <a:off x="3795698" y="7478763"/>
            <a:ext cx="12680587" cy="369332"/>
          </a:xfrm>
          <a:prstGeom prst="rect">
            <a:avLst/>
          </a:prstGeom>
          <a:noFill/>
        </p:spPr>
        <p:txBody>
          <a:bodyPr wrap="none" rtlCol="0">
            <a:spAutoFit/>
          </a:bodyPr>
          <a:lstStyle/>
          <a:p>
            <a:r>
              <a:rPr lang="en-US" dirty="0"/>
              <a:t>https://</a:t>
            </a:r>
            <a:r>
              <a:rPr lang="en-US" dirty="0" err="1"/>
              <a:t>openstax.rg</a:t>
            </a:r>
            <a:r>
              <a:rPr lang="en-US" dirty="0"/>
              <a:t>/books/introduction-behavioral-neuroscience/pages/11-2-mechanisms-of-sexual-determination-and-differentiation</a:t>
            </a:r>
          </a:p>
        </p:txBody>
      </p:sp>
      <p:sp>
        <p:nvSpPr>
          <p:cNvPr id="25" name="Rounded Rectangle 24">
            <a:extLst>
              <a:ext uri="{FF2B5EF4-FFF2-40B4-BE49-F238E27FC236}">
                <a16:creationId xmlns:a16="http://schemas.microsoft.com/office/drawing/2014/main" id="{D558F602-7FD2-6573-EA21-1233B77A8637}"/>
              </a:ext>
            </a:extLst>
          </p:cNvPr>
          <p:cNvSpPr/>
          <p:nvPr/>
        </p:nvSpPr>
        <p:spPr>
          <a:xfrm>
            <a:off x="7230473" y="3159138"/>
            <a:ext cx="2471556" cy="998696"/>
          </a:xfrm>
          <a:prstGeom prst="roundRect">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400" b="1" dirty="0">
                <a:solidFill>
                  <a:schemeClr val="bg1"/>
                </a:solidFill>
              </a:rPr>
              <a:t>D. By partner preferences</a:t>
            </a:r>
          </a:p>
          <a:p>
            <a:r>
              <a:rPr lang="en-US" sz="1400" dirty="0"/>
              <a:t>   </a:t>
            </a:r>
            <a:r>
              <a:rPr lang="en-US" sz="1200" b="1" dirty="0">
                <a:solidFill>
                  <a:schemeClr val="bg1"/>
                </a:solidFill>
              </a:rPr>
              <a:t>- Heterosexual</a:t>
            </a:r>
          </a:p>
          <a:p>
            <a:r>
              <a:rPr lang="en-US" sz="1200" b="1" dirty="0">
                <a:solidFill>
                  <a:schemeClr val="bg1"/>
                </a:solidFill>
              </a:rPr>
              <a:t>   - Queer. Lesbian, Gay…</a:t>
            </a:r>
          </a:p>
        </p:txBody>
      </p:sp>
      <p:sp>
        <p:nvSpPr>
          <p:cNvPr id="29" name="Rounded Rectangle 28">
            <a:extLst>
              <a:ext uri="{FF2B5EF4-FFF2-40B4-BE49-F238E27FC236}">
                <a16:creationId xmlns:a16="http://schemas.microsoft.com/office/drawing/2014/main" id="{476FAE6C-B414-3436-A541-A70153EC2FC0}"/>
              </a:ext>
            </a:extLst>
          </p:cNvPr>
          <p:cNvSpPr/>
          <p:nvPr/>
        </p:nvSpPr>
        <p:spPr>
          <a:xfrm>
            <a:off x="745544" y="3423941"/>
            <a:ext cx="2146180" cy="820366"/>
          </a:xfrm>
          <a:prstGeom prst="roundRect">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bg1"/>
                </a:solidFill>
              </a:rPr>
              <a:t>F. By Sex-Related Identities</a:t>
            </a:r>
            <a:endParaRPr lang="en-US" sz="1100" b="1" dirty="0">
              <a:solidFill>
                <a:schemeClr val="bg1"/>
              </a:solidFill>
            </a:endParaRPr>
          </a:p>
          <a:p>
            <a:pPr algn="ctr"/>
            <a:r>
              <a:rPr lang="en-US" sz="1100" b="1" dirty="0">
                <a:solidFill>
                  <a:schemeClr val="bg1"/>
                </a:solidFill>
              </a:rPr>
              <a:t>NEXT SLIDES</a:t>
            </a:r>
          </a:p>
        </p:txBody>
      </p:sp>
      <p:sp>
        <p:nvSpPr>
          <p:cNvPr id="7" name="Rounded Rectangle 6">
            <a:extLst>
              <a:ext uri="{FF2B5EF4-FFF2-40B4-BE49-F238E27FC236}">
                <a16:creationId xmlns:a16="http://schemas.microsoft.com/office/drawing/2014/main" id="{C2198B1E-6528-C2BC-2A37-C18136AEE826}"/>
              </a:ext>
            </a:extLst>
          </p:cNvPr>
          <p:cNvSpPr/>
          <p:nvPr/>
        </p:nvSpPr>
        <p:spPr>
          <a:xfrm>
            <a:off x="912846" y="4952162"/>
            <a:ext cx="1260808" cy="554835"/>
          </a:xfrm>
          <a:prstGeom prst="roundRect">
            <a:avLst/>
          </a:prstGeom>
          <a:solidFill>
            <a:schemeClr val="tx2">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200" dirty="0">
                <a:solidFill>
                  <a:schemeClr val="bg1"/>
                </a:solidFill>
              </a:rPr>
              <a:t>Types of “I” Trans</a:t>
            </a:r>
            <a:endParaRPr lang="en-US" sz="1200" dirty="0"/>
          </a:p>
        </p:txBody>
      </p:sp>
      <p:sp>
        <p:nvSpPr>
          <p:cNvPr id="12" name="Rounded Rectangle 11">
            <a:extLst>
              <a:ext uri="{FF2B5EF4-FFF2-40B4-BE49-F238E27FC236}">
                <a16:creationId xmlns:a16="http://schemas.microsoft.com/office/drawing/2014/main" id="{BF20B657-05DB-3A3E-6291-0F97B6F06975}"/>
              </a:ext>
            </a:extLst>
          </p:cNvPr>
          <p:cNvSpPr/>
          <p:nvPr/>
        </p:nvSpPr>
        <p:spPr>
          <a:xfrm>
            <a:off x="508109" y="2631413"/>
            <a:ext cx="2654453" cy="490993"/>
          </a:xfrm>
          <a:prstGeom prst="roundRect">
            <a:avLst/>
          </a:prstGeom>
          <a:solidFill>
            <a:schemeClr val="tx2">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200" b="1" dirty="0"/>
              <a:t>T</a:t>
            </a:r>
          </a:p>
          <a:p>
            <a:endParaRPr lang="en-US" sz="1200" b="1" dirty="0"/>
          </a:p>
          <a:p>
            <a:endParaRPr lang="en-US" sz="1200" b="1" dirty="0"/>
          </a:p>
          <a:p>
            <a:endParaRPr lang="en-US" sz="1200" b="1" dirty="0">
              <a:solidFill>
                <a:schemeClr val="bg1"/>
              </a:solidFill>
            </a:endParaRPr>
          </a:p>
          <a:p>
            <a:r>
              <a:rPr lang="en-US" sz="1200" dirty="0">
                <a:solidFill>
                  <a:schemeClr val="bg1"/>
                </a:solidFill>
              </a:rPr>
              <a:t>Turners. Klinefelter. CAH, AIS </a:t>
            </a:r>
          </a:p>
          <a:p>
            <a:endParaRPr lang="en-US" sz="1200" b="1" dirty="0"/>
          </a:p>
          <a:p>
            <a:endParaRPr lang="en-US" sz="1200" b="1" dirty="0">
              <a:solidFill>
                <a:schemeClr val="bg1"/>
              </a:solidFill>
            </a:endParaRPr>
          </a:p>
          <a:p>
            <a:endParaRPr lang="en-US" sz="1200" b="1" dirty="0"/>
          </a:p>
          <a:p>
            <a:endParaRPr lang="en-US" sz="1200" b="1" dirty="0"/>
          </a:p>
        </p:txBody>
      </p:sp>
      <p:sp>
        <p:nvSpPr>
          <p:cNvPr id="8" name="Rounded Rectangle 7">
            <a:extLst>
              <a:ext uri="{FF2B5EF4-FFF2-40B4-BE49-F238E27FC236}">
                <a16:creationId xmlns:a16="http://schemas.microsoft.com/office/drawing/2014/main" id="{78BABE81-B58F-88C9-BB81-5E09982FD5DB}"/>
              </a:ext>
            </a:extLst>
          </p:cNvPr>
          <p:cNvSpPr/>
          <p:nvPr/>
        </p:nvSpPr>
        <p:spPr>
          <a:xfrm>
            <a:off x="884033" y="4250925"/>
            <a:ext cx="1423062" cy="681930"/>
          </a:xfrm>
          <a:prstGeom prst="roundRect">
            <a:avLst/>
          </a:prstGeom>
          <a:solidFill>
            <a:schemeClr val="tx2">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200" dirty="0">
                <a:solidFill>
                  <a:schemeClr val="bg1"/>
                </a:solidFill>
              </a:rPr>
              <a:t>Many Identities</a:t>
            </a:r>
            <a:endParaRPr lang="en-US" sz="1200" dirty="0"/>
          </a:p>
        </p:txBody>
      </p:sp>
    </p:spTree>
    <p:extLst>
      <p:ext uri="{BB962C8B-B14F-4D97-AF65-F5344CB8AC3E}">
        <p14:creationId xmlns:p14="http://schemas.microsoft.com/office/powerpoint/2010/main" val="32132744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B27465-CFEA-2241-3144-DE3C2F08384A}"/>
              </a:ext>
            </a:extLst>
          </p:cNvPr>
          <p:cNvSpPr>
            <a:spLocks noGrp="1"/>
          </p:cNvSpPr>
          <p:nvPr>
            <p:ph type="title"/>
          </p:nvPr>
        </p:nvSpPr>
        <p:spPr/>
        <p:txBody>
          <a:bodyPr>
            <a:normAutofit/>
          </a:bodyPr>
          <a:lstStyle/>
          <a:p>
            <a:r>
              <a:rPr lang="en-US" b="1" dirty="0"/>
              <a:t>4. </a:t>
            </a:r>
            <a:r>
              <a:rPr lang="en-US" sz="1600" b="1" dirty="0"/>
              <a:t>cont. </a:t>
            </a:r>
            <a:r>
              <a:rPr lang="en-US" b="1" cap="none" dirty="0"/>
              <a:t>“I” as sex-based identities                              - Examples</a:t>
            </a:r>
          </a:p>
        </p:txBody>
      </p:sp>
      <p:graphicFrame>
        <p:nvGraphicFramePr>
          <p:cNvPr id="6" name="Content Placeholder 5">
            <a:extLst>
              <a:ext uri="{FF2B5EF4-FFF2-40B4-BE49-F238E27FC236}">
                <a16:creationId xmlns:a16="http://schemas.microsoft.com/office/drawing/2014/main" id="{57463D5F-86A1-9E7D-75F5-FAD4DE0CC865}"/>
              </a:ext>
            </a:extLst>
          </p:cNvPr>
          <p:cNvGraphicFramePr>
            <a:graphicFrameLocks noGrp="1"/>
          </p:cNvGraphicFramePr>
          <p:nvPr>
            <p:ph idx="1"/>
            <p:extLst>
              <p:ext uri="{D42A27DB-BD31-4B8C-83A1-F6EECF244321}">
                <p14:modId xmlns:p14="http://schemas.microsoft.com/office/powerpoint/2010/main" val="1110547298"/>
              </p:ext>
            </p:extLst>
          </p:nvPr>
        </p:nvGraphicFramePr>
        <p:xfrm>
          <a:off x="1372052" y="2415540"/>
          <a:ext cx="7502526" cy="2026920"/>
        </p:xfrm>
        <a:graphic>
          <a:graphicData uri="http://schemas.openxmlformats.org/drawingml/2006/table">
            <a:tbl>
              <a:tblPr firstRow="1" bandRow="1">
                <a:tableStyleId>{5C22544A-7EE6-4342-B048-85BDC9FD1C3A}</a:tableStyleId>
              </a:tblPr>
              <a:tblGrid>
                <a:gridCol w="2500842">
                  <a:extLst>
                    <a:ext uri="{9D8B030D-6E8A-4147-A177-3AD203B41FA5}">
                      <a16:colId xmlns:a16="http://schemas.microsoft.com/office/drawing/2014/main" val="2591890778"/>
                    </a:ext>
                  </a:extLst>
                </a:gridCol>
                <a:gridCol w="2500842">
                  <a:extLst>
                    <a:ext uri="{9D8B030D-6E8A-4147-A177-3AD203B41FA5}">
                      <a16:colId xmlns:a16="http://schemas.microsoft.com/office/drawing/2014/main" val="907349034"/>
                    </a:ext>
                  </a:extLst>
                </a:gridCol>
                <a:gridCol w="2500842">
                  <a:extLst>
                    <a:ext uri="{9D8B030D-6E8A-4147-A177-3AD203B41FA5}">
                      <a16:colId xmlns:a16="http://schemas.microsoft.com/office/drawing/2014/main" val="3492966027"/>
                    </a:ext>
                  </a:extLst>
                </a:gridCol>
              </a:tblGrid>
              <a:tr h="147004">
                <a:tc>
                  <a:txBody>
                    <a:bodyPr/>
                    <a:lstStyle/>
                    <a:p>
                      <a:r>
                        <a:rPr lang="en-US" dirty="0">
                          <a:solidFill>
                            <a:schemeClr val="bg1"/>
                          </a:solidFill>
                        </a:rPr>
                        <a:t>PHYSICAL SEX</a:t>
                      </a:r>
                    </a:p>
                    <a:p>
                      <a:r>
                        <a:rPr lang="en-US" dirty="0">
                          <a:solidFill>
                            <a:schemeClr val="bg1"/>
                          </a:solidFill>
                        </a:rPr>
                        <a:t>Male, Female, Intersex</a:t>
                      </a:r>
                    </a:p>
                  </a:txBody>
                  <a:tcPr>
                    <a:solidFill>
                      <a:schemeClr val="accent2">
                        <a:lumMod val="40000"/>
                        <a:lumOff val="60000"/>
                      </a:schemeClr>
                    </a:solidFill>
                  </a:tcPr>
                </a:tc>
                <a:tc>
                  <a:txBody>
                    <a:bodyPr/>
                    <a:lstStyle/>
                    <a:p>
                      <a:r>
                        <a:rPr lang="en-US" dirty="0">
                          <a:solidFill>
                            <a:schemeClr val="bg1"/>
                          </a:solidFill>
                        </a:rPr>
                        <a:t>GENDER</a:t>
                      </a:r>
                    </a:p>
                    <a:p>
                      <a:r>
                        <a:rPr lang="en-US" dirty="0">
                          <a:solidFill>
                            <a:schemeClr val="bg1"/>
                          </a:solidFill>
                        </a:rPr>
                        <a:t>Man, Woman, Intersex, Intersex Trans……</a:t>
                      </a:r>
                    </a:p>
                  </a:txBody>
                  <a:tcPr>
                    <a:solidFill>
                      <a:schemeClr val="accent2">
                        <a:lumMod val="40000"/>
                        <a:lumOff val="60000"/>
                      </a:schemeClr>
                    </a:solidFill>
                  </a:tcPr>
                </a:tc>
                <a:tc>
                  <a:txBody>
                    <a:bodyPr/>
                    <a:lstStyle/>
                    <a:p>
                      <a:r>
                        <a:rPr lang="en-US" dirty="0">
                          <a:solidFill>
                            <a:schemeClr val="bg1"/>
                          </a:solidFill>
                        </a:rPr>
                        <a:t>PARTNER PREFERENCES</a:t>
                      </a:r>
                    </a:p>
                  </a:txBody>
                  <a:tcPr>
                    <a:solidFill>
                      <a:schemeClr val="accent2">
                        <a:lumMod val="40000"/>
                        <a:lumOff val="60000"/>
                      </a:schemeClr>
                    </a:solidFill>
                  </a:tcPr>
                </a:tc>
                <a:extLst>
                  <a:ext uri="{0D108BD9-81ED-4DB2-BD59-A6C34878D82A}">
                    <a16:rowId xmlns:a16="http://schemas.microsoft.com/office/drawing/2014/main" val="275455653"/>
                  </a:ext>
                </a:extLst>
              </a:tr>
              <a:tr h="370840">
                <a:tc>
                  <a:txBody>
                    <a:bodyPr/>
                    <a:lstStyle/>
                    <a:p>
                      <a:r>
                        <a:rPr lang="en-US" dirty="0"/>
                        <a:t>Intersex </a:t>
                      </a:r>
                    </a:p>
                  </a:txBody>
                  <a:tcPr/>
                </a:tc>
                <a:tc>
                  <a:txBody>
                    <a:bodyPr/>
                    <a:lstStyle/>
                    <a:p>
                      <a:r>
                        <a:rPr lang="en-US" dirty="0"/>
                        <a:t>Man or Woman</a:t>
                      </a:r>
                    </a:p>
                  </a:txBody>
                  <a:tcPr/>
                </a:tc>
                <a:tc>
                  <a:txBody>
                    <a:bodyPr/>
                    <a:lstStyle/>
                    <a:p>
                      <a:r>
                        <a:rPr lang="en-US" dirty="0"/>
                        <a:t>Heterosexual</a:t>
                      </a:r>
                    </a:p>
                  </a:txBody>
                  <a:tcPr/>
                </a:tc>
                <a:extLst>
                  <a:ext uri="{0D108BD9-81ED-4DB2-BD59-A6C34878D82A}">
                    <a16:rowId xmlns:a16="http://schemas.microsoft.com/office/drawing/2014/main" val="4173450211"/>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Intersex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Intersex </a:t>
                      </a:r>
                    </a:p>
                  </a:txBody>
                  <a:tcPr/>
                </a:tc>
                <a:tc>
                  <a:txBody>
                    <a:bodyPr/>
                    <a:lstStyle/>
                    <a:p>
                      <a:r>
                        <a:rPr lang="en-US" dirty="0"/>
                        <a:t>Any possibility</a:t>
                      </a:r>
                    </a:p>
                  </a:txBody>
                  <a:tcPr/>
                </a:tc>
                <a:extLst>
                  <a:ext uri="{0D108BD9-81ED-4DB2-BD59-A6C34878D82A}">
                    <a16:rowId xmlns:a16="http://schemas.microsoft.com/office/drawing/2014/main" val="753676302"/>
                  </a:ext>
                </a:extLst>
              </a:tr>
              <a:tr h="370840">
                <a:tc>
                  <a:txBody>
                    <a:bodyPr/>
                    <a:lstStyle/>
                    <a:p>
                      <a:r>
                        <a:rPr lang="en-US" dirty="0"/>
                        <a:t>Male or Female</a:t>
                      </a:r>
                    </a:p>
                  </a:txBody>
                  <a:tcPr/>
                </a:tc>
                <a:tc>
                  <a:txBody>
                    <a:bodyPr/>
                    <a:lstStyle/>
                    <a:p>
                      <a:r>
                        <a:rPr lang="en-US" dirty="0"/>
                        <a:t>Man or Woman</a:t>
                      </a:r>
                    </a:p>
                  </a:txBody>
                  <a:tcPr/>
                </a:tc>
                <a:tc>
                  <a:txBody>
                    <a:bodyPr/>
                    <a:lstStyle/>
                    <a:p>
                      <a:r>
                        <a:rPr lang="en-US" dirty="0"/>
                        <a:t>Any possibility</a:t>
                      </a:r>
                    </a:p>
                  </a:txBody>
                  <a:tcPr/>
                </a:tc>
                <a:extLst>
                  <a:ext uri="{0D108BD9-81ED-4DB2-BD59-A6C34878D82A}">
                    <a16:rowId xmlns:a16="http://schemas.microsoft.com/office/drawing/2014/main" val="1895724183"/>
                  </a:ext>
                </a:extLst>
              </a:tr>
            </a:tbl>
          </a:graphicData>
        </a:graphic>
      </p:graphicFrame>
      <p:sp>
        <p:nvSpPr>
          <p:cNvPr id="4" name="Footer Placeholder 3">
            <a:extLst>
              <a:ext uri="{FF2B5EF4-FFF2-40B4-BE49-F238E27FC236}">
                <a16:creationId xmlns:a16="http://schemas.microsoft.com/office/drawing/2014/main" id="{9C60178B-1A1D-06BA-6787-97E3A93BD810}"/>
              </a:ext>
            </a:extLst>
          </p:cNvPr>
          <p:cNvSpPr>
            <a:spLocks noGrp="1"/>
          </p:cNvSpPr>
          <p:nvPr>
            <p:ph type="ftr" sz="quarter" idx="11"/>
          </p:nvPr>
        </p:nvSpPr>
        <p:spPr/>
        <p:txBody>
          <a:bodyPr/>
          <a:lstStyle/>
          <a:p>
            <a:r>
              <a:rPr lang="en-US" dirty="0"/>
              <a:t>Copyright 2026 -  Beyond the Binary Counseling and Consulting Services, LLC</a:t>
            </a:r>
          </a:p>
        </p:txBody>
      </p:sp>
      <p:sp>
        <p:nvSpPr>
          <p:cNvPr id="5" name="Slide Number Placeholder 4">
            <a:extLst>
              <a:ext uri="{FF2B5EF4-FFF2-40B4-BE49-F238E27FC236}">
                <a16:creationId xmlns:a16="http://schemas.microsoft.com/office/drawing/2014/main" id="{4340A6A8-5E86-2C98-45EC-DC819CBA6536}"/>
              </a:ext>
            </a:extLst>
          </p:cNvPr>
          <p:cNvSpPr>
            <a:spLocks noGrp="1"/>
          </p:cNvSpPr>
          <p:nvPr>
            <p:ph type="sldNum" sz="quarter" idx="12"/>
          </p:nvPr>
        </p:nvSpPr>
        <p:spPr/>
        <p:txBody>
          <a:bodyPr/>
          <a:lstStyle/>
          <a:p>
            <a:fld id="{D57F1E4F-1CFF-5643-939E-217C01CDF565}" type="slidenum">
              <a:rPr lang="en-US" smtClean="0"/>
              <a:pPr/>
              <a:t>16</a:t>
            </a:fld>
            <a:endParaRPr lang="en-US" dirty="0"/>
          </a:p>
        </p:txBody>
      </p:sp>
    </p:spTree>
    <p:extLst>
      <p:ext uri="{BB962C8B-B14F-4D97-AF65-F5344CB8AC3E}">
        <p14:creationId xmlns:p14="http://schemas.microsoft.com/office/powerpoint/2010/main" val="37258206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60EABD-0F66-8E4D-BB80-EC2A3542376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146D2C7-D57E-2ED7-1726-04F157A979CE}"/>
              </a:ext>
            </a:extLst>
          </p:cNvPr>
          <p:cNvSpPr>
            <a:spLocks noGrp="1"/>
          </p:cNvSpPr>
          <p:nvPr>
            <p:ph type="title"/>
          </p:nvPr>
        </p:nvSpPr>
        <p:spPr>
          <a:xfrm>
            <a:off x="842682" y="360553"/>
            <a:ext cx="10615192" cy="1053910"/>
          </a:xfrm>
        </p:spPr>
        <p:txBody>
          <a:bodyPr>
            <a:noAutofit/>
          </a:bodyPr>
          <a:lstStyle/>
          <a:p>
            <a:r>
              <a:rPr lang="en-US" b="1" cap="none" dirty="0"/>
              <a:t>4. </a:t>
            </a:r>
            <a:r>
              <a:rPr lang="en-US" sz="2000" b="1" cap="none" dirty="0"/>
              <a:t>cont.</a:t>
            </a:r>
            <a:r>
              <a:rPr lang="en-US" sz="1800" b="1" cap="none" dirty="0"/>
              <a:t> </a:t>
            </a:r>
            <a:r>
              <a:rPr lang="en-US" b="1" cap="none" dirty="0"/>
              <a:t>“I” by sex-based identities:                            Intersex trans persons </a:t>
            </a:r>
            <a:endParaRPr lang="en-US" sz="2400" b="1" cap="none" dirty="0"/>
          </a:p>
        </p:txBody>
      </p:sp>
      <p:sp>
        <p:nvSpPr>
          <p:cNvPr id="4" name="Footer Placeholder 3">
            <a:extLst>
              <a:ext uri="{FF2B5EF4-FFF2-40B4-BE49-F238E27FC236}">
                <a16:creationId xmlns:a16="http://schemas.microsoft.com/office/drawing/2014/main" id="{0F071C12-9367-68C9-559C-3A9828F2D4A7}"/>
              </a:ext>
            </a:extLst>
          </p:cNvPr>
          <p:cNvSpPr>
            <a:spLocks noGrp="1"/>
          </p:cNvSpPr>
          <p:nvPr>
            <p:ph type="ftr" sz="quarter" idx="11"/>
          </p:nvPr>
        </p:nvSpPr>
        <p:spPr>
          <a:xfrm>
            <a:off x="1341287" y="6248399"/>
            <a:ext cx="6239309" cy="365125"/>
          </a:xfrm>
        </p:spPr>
        <p:txBody>
          <a:bodyPr/>
          <a:lstStyle/>
          <a:p>
            <a:r>
              <a:rPr lang="en-US" dirty="0"/>
              <a:t>Copyright 2026 -  Beyond the Binary Counseling and Consulting Services, LLC</a:t>
            </a:r>
          </a:p>
        </p:txBody>
      </p:sp>
      <p:sp>
        <p:nvSpPr>
          <p:cNvPr id="5" name="Slide Number Placeholder 4">
            <a:extLst>
              <a:ext uri="{FF2B5EF4-FFF2-40B4-BE49-F238E27FC236}">
                <a16:creationId xmlns:a16="http://schemas.microsoft.com/office/drawing/2014/main" id="{AF150E06-02CD-FA42-8EA6-714AB7C43913}"/>
              </a:ext>
            </a:extLst>
          </p:cNvPr>
          <p:cNvSpPr>
            <a:spLocks noGrp="1"/>
          </p:cNvSpPr>
          <p:nvPr>
            <p:ph type="sldNum" sz="quarter" idx="12"/>
          </p:nvPr>
        </p:nvSpPr>
        <p:spPr/>
        <p:txBody>
          <a:bodyPr/>
          <a:lstStyle/>
          <a:p>
            <a:fld id="{D57F1E4F-1CFF-5643-939E-217C01CDF565}" type="slidenum">
              <a:rPr lang="en-US" smtClean="0"/>
              <a:pPr/>
              <a:t>17</a:t>
            </a:fld>
            <a:endParaRPr lang="en-US" dirty="0"/>
          </a:p>
        </p:txBody>
      </p:sp>
      <p:sp>
        <p:nvSpPr>
          <p:cNvPr id="7" name="Content Placeholder 6">
            <a:extLst>
              <a:ext uri="{FF2B5EF4-FFF2-40B4-BE49-F238E27FC236}">
                <a16:creationId xmlns:a16="http://schemas.microsoft.com/office/drawing/2014/main" id="{1B013F65-526F-AD93-AE23-D5DD6F8C6689}"/>
              </a:ext>
            </a:extLst>
          </p:cNvPr>
          <p:cNvSpPr>
            <a:spLocks noGrp="1"/>
          </p:cNvSpPr>
          <p:nvPr>
            <p:ph idx="1"/>
          </p:nvPr>
        </p:nvSpPr>
        <p:spPr>
          <a:xfrm>
            <a:off x="621815" y="1536303"/>
            <a:ext cx="10040050" cy="4523838"/>
          </a:xfrm>
        </p:spPr>
        <p:txBody>
          <a:bodyPr>
            <a:normAutofit/>
          </a:bodyPr>
          <a:lstStyle/>
          <a:p>
            <a:r>
              <a:rPr lang="en-US" b="1" dirty="0">
                <a:solidFill>
                  <a:srgbClr val="FFFF00"/>
                </a:solidFill>
              </a:rPr>
              <a:t>Intersex Trans (Intersex body)</a:t>
            </a:r>
          </a:p>
          <a:p>
            <a:pPr lvl="1"/>
            <a:r>
              <a:rPr lang="en-US" b="1" dirty="0"/>
              <a:t>Happens because: </a:t>
            </a:r>
          </a:p>
          <a:p>
            <a:pPr lvl="2"/>
            <a:r>
              <a:rPr lang="en-US" b="1" dirty="0"/>
              <a:t>There was a physician mistake at birth in the intersex infant’s sex/gender assignment.</a:t>
            </a:r>
          </a:p>
          <a:p>
            <a:pPr lvl="2"/>
            <a:r>
              <a:rPr lang="en-US" b="1" dirty="0"/>
              <a:t>Adult hormone treatments changed the body which required transition for social safety</a:t>
            </a:r>
          </a:p>
          <a:p>
            <a:r>
              <a:rPr lang="en-US" b="1" dirty="0">
                <a:solidFill>
                  <a:srgbClr val="FFFF00"/>
                </a:solidFill>
              </a:rPr>
              <a:t>Compare Endosex Trans with Intersex Trans (“I” very low adult healthcare)</a:t>
            </a:r>
            <a:endParaRPr lang="en-US" dirty="0">
              <a:solidFill>
                <a:srgbClr val="FFFF00"/>
              </a:solidFill>
            </a:endParaRPr>
          </a:p>
          <a:p>
            <a:pPr lvl="1"/>
            <a:endParaRPr lang="en-US" dirty="0"/>
          </a:p>
        </p:txBody>
      </p:sp>
      <p:graphicFrame>
        <p:nvGraphicFramePr>
          <p:cNvPr id="3" name="Table 2">
            <a:extLst>
              <a:ext uri="{FF2B5EF4-FFF2-40B4-BE49-F238E27FC236}">
                <a16:creationId xmlns:a16="http://schemas.microsoft.com/office/drawing/2014/main" id="{E52E43C0-A88C-0B62-A4AB-B815494A6FED}"/>
              </a:ext>
            </a:extLst>
          </p:cNvPr>
          <p:cNvGraphicFramePr>
            <a:graphicFrameLocks noGrp="1"/>
          </p:cNvGraphicFramePr>
          <p:nvPr>
            <p:extLst>
              <p:ext uri="{D42A27DB-BD31-4B8C-83A1-F6EECF244321}">
                <p14:modId xmlns:p14="http://schemas.microsoft.com/office/powerpoint/2010/main" val="4256900404"/>
              </p:ext>
            </p:extLst>
          </p:nvPr>
        </p:nvGraphicFramePr>
        <p:xfrm>
          <a:off x="1341287" y="4081630"/>
          <a:ext cx="8107513" cy="1381760"/>
        </p:xfrm>
        <a:graphic>
          <a:graphicData uri="http://schemas.openxmlformats.org/drawingml/2006/table">
            <a:tbl>
              <a:tblPr firstRow="1" bandRow="1">
                <a:tableStyleId>{5C22544A-7EE6-4342-B048-85BDC9FD1C3A}</a:tableStyleId>
              </a:tblPr>
              <a:tblGrid>
                <a:gridCol w="1509489">
                  <a:extLst>
                    <a:ext uri="{9D8B030D-6E8A-4147-A177-3AD203B41FA5}">
                      <a16:colId xmlns:a16="http://schemas.microsoft.com/office/drawing/2014/main" val="1560182947"/>
                    </a:ext>
                  </a:extLst>
                </a:gridCol>
                <a:gridCol w="1308848">
                  <a:extLst>
                    <a:ext uri="{9D8B030D-6E8A-4147-A177-3AD203B41FA5}">
                      <a16:colId xmlns:a16="http://schemas.microsoft.com/office/drawing/2014/main" val="343818587"/>
                    </a:ext>
                  </a:extLst>
                </a:gridCol>
                <a:gridCol w="1344706">
                  <a:extLst>
                    <a:ext uri="{9D8B030D-6E8A-4147-A177-3AD203B41FA5}">
                      <a16:colId xmlns:a16="http://schemas.microsoft.com/office/drawing/2014/main" val="1319982016"/>
                    </a:ext>
                  </a:extLst>
                </a:gridCol>
                <a:gridCol w="1685364">
                  <a:extLst>
                    <a:ext uri="{9D8B030D-6E8A-4147-A177-3AD203B41FA5}">
                      <a16:colId xmlns:a16="http://schemas.microsoft.com/office/drawing/2014/main" val="3689596008"/>
                    </a:ext>
                  </a:extLst>
                </a:gridCol>
                <a:gridCol w="2259106">
                  <a:extLst>
                    <a:ext uri="{9D8B030D-6E8A-4147-A177-3AD203B41FA5}">
                      <a16:colId xmlns:a16="http://schemas.microsoft.com/office/drawing/2014/main" val="2161575571"/>
                    </a:ext>
                  </a:extLst>
                </a:gridCol>
              </a:tblGrid>
              <a:tr h="377682">
                <a:tc>
                  <a:txBody>
                    <a:bodyPr/>
                    <a:lstStyle/>
                    <a:p>
                      <a:endParaRPr lang="en-US" dirty="0"/>
                    </a:p>
                  </a:txBody>
                  <a:tcPr/>
                </a:tc>
                <a:tc>
                  <a:txBody>
                    <a:bodyPr/>
                    <a:lstStyle/>
                    <a:p>
                      <a:r>
                        <a:rPr lang="en-US" dirty="0"/>
                        <a:t>Physical Bodies</a:t>
                      </a:r>
                    </a:p>
                  </a:txBody>
                  <a:tcPr/>
                </a:tc>
                <a:tc>
                  <a:txBody>
                    <a:bodyPr/>
                    <a:lstStyle/>
                    <a:p>
                      <a:r>
                        <a:rPr lang="en-US" dirty="0"/>
                        <a:t>Access to Surgeries</a:t>
                      </a:r>
                    </a:p>
                  </a:txBody>
                  <a:tcPr/>
                </a:tc>
                <a:tc>
                  <a:txBody>
                    <a:bodyPr/>
                    <a:lstStyle/>
                    <a:p>
                      <a:r>
                        <a:rPr lang="en-US" dirty="0"/>
                        <a:t>Adult Health Access</a:t>
                      </a:r>
                    </a:p>
                  </a:txBody>
                  <a:tcPr/>
                </a:tc>
                <a:tc>
                  <a:txBody>
                    <a:bodyPr/>
                    <a:lstStyle/>
                    <a:p>
                      <a:r>
                        <a:rPr lang="en-US" dirty="0"/>
                        <a:t>Hormone Therapy Normed</a:t>
                      </a:r>
                    </a:p>
                  </a:txBody>
                  <a:tcPr/>
                </a:tc>
                <a:extLst>
                  <a:ext uri="{0D108BD9-81ED-4DB2-BD59-A6C34878D82A}">
                    <a16:rowId xmlns:a16="http://schemas.microsoft.com/office/drawing/2014/main" val="3347473444"/>
                  </a:ext>
                </a:extLst>
              </a:tr>
              <a:tr h="370840">
                <a:tc>
                  <a:txBody>
                    <a:bodyPr/>
                    <a:lstStyle/>
                    <a:p>
                      <a:r>
                        <a:rPr lang="en-US" dirty="0"/>
                        <a:t>Endosex Trans</a:t>
                      </a:r>
                    </a:p>
                  </a:txBody>
                  <a:tcPr/>
                </a:tc>
                <a:tc>
                  <a:txBody>
                    <a:bodyPr/>
                    <a:lstStyle/>
                    <a:p>
                      <a:r>
                        <a:rPr lang="en-US" dirty="0"/>
                        <a:t>M or F</a:t>
                      </a:r>
                    </a:p>
                  </a:txBody>
                  <a:tcPr/>
                </a:tc>
                <a:tc>
                  <a:txBody>
                    <a:bodyPr/>
                    <a:lstStyle/>
                    <a:p>
                      <a:r>
                        <a:rPr lang="en-US" dirty="0"/>
                        <a:t>Too little</a:t>
                      </a:r>
                    </a:p>
                  </a:txBody>
                  <a:tcPr/>
                </a:tc>
                <a:tc>
                  <a:txBody>
                    <a:bodyPr/>
                    <a:lstStyle/>
                    <a:p>
                      <a:r>
                        <a:rPr lang="en-US" dirty="0"/>
                        <a:t>Trans clinics</a:t>
                      </a:r>
                    </a:p>
                  </a:txBody>
                  <a:tcPr/>
                </a:tc>
                <a:tc>
                  <a:txBody>
                    <a:bodyPr/>
                    <a:lstStyle/>
                    <a:p>
                      <a:r>
                        <a:rPr lang="en-US" dirty="0"/>
                        <a:t>On M or F bodies</a:t>
                      </a:r>
                    </a:p>
                  </a:txBody>
                  <a:tcPr/>
                </a:tc>
                <a:extLst>
                  <a:ext uri="{0D108BD9-81ED-4DB2-BD59-A6C34878D82A}">
                    <a16:rowId xmlns:a16="http://schemas.microsoft.com/office/drawing/2014/main" val="3648695462"/>
                  </a:ext>
                </a:extLst>
              </a:tr>
              <a:tr h="370840">
                <a:tc>
                  <a:txBody>
                    <a:bodyPr/>
                    <a:lstStyle/>
                    <a:p>
                      <a:r>
                        <a:rPr lang="en-US" dirty="0"/>
                        <a:t>Intersex Trans</a:t>
                      </a:r>
                    </a:p>
                  </a:txBody>
                  <a:tcPr/>
                </a:tc>
                <a:tc>
                  <a:txBody>
                    <a:bodyPr/>
                    <a:lstStyle/>
                    <a:p>
                      <a:r>
                        <a:rPr lang="en-US" dirty="0"/>
                        <a:t>Intersex</a:t>
                      </a:r>
                    </a:p>
                  </a:txBody>
                  <a:tcPr/>
                </a:tc>
                <a:tc>
                  <a:txBody>
                    <a:bodyPr/>
                    <a:lstStyle/>
                    <a:p>
                      <a:r>
                        <a:rPr lang="en-US" dirty="0"/>
                        <a:t>Too much</a:t>
                      </a:r>
                    </a:p>
                  </a:txBody>
                  <a:tcPr/>
                </a:tc>
                <a:tc>
                  <a:txBody>
                    <a:bodyPr/>
                    <a:lstStyle/>
                    <a:p>
                      <a:r>
                        <a:rPr lang="en-US" dirty="0"/>
                        <a:t>Virtually none</a:t>
                      </a:r>
                    </a:p>
                  </a:txBody>
                  <a:tcPr/>
                </a:tc>
                <a:tc>
                  <a:txBody>
                    <a:bodyPr/>
                    <a:lstStyle/>
                    <a:p>
                      <a:r>
                        <a:rPr lang="en-US" dirty="0"/>
                        <a:t>On M or F bodies</a:t>
                      </a:r>
                    </a:p>
                  </a:txBody>
                  <a:tcPr/>
                </a:tc>
                <a:extLst>
                  <a:ext uri="{0D108BD9-81ED-4DB2-BD59-A6C34878D82A}">
                    <a16:rowId xmlns:a16="http://schemas.microsoft.com/office/drawing/2014/main" val="559626016"/>
                  </a:ext>
                </a:extLst>
              </a:tr>
            </a:tbl>
          </a:graphicData>
        </a:graphic>
      </p:graphicFrame>
    </p:spTree>
    <p:extLst>
      <p:ext uri="{BB962C8B-B14F-4D97-AF65-F5344CB8AC3E}">
        <p14:creationId xmlns:p14="http://schemas.microsoft.com/office/powerpoint/2010/main" val="17014279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A8F746-E530-4485-32C3-9E3E036BB9C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EC7F6E0-854E-FECF-DBFC-8D775A15D72A}"/>
              </a:ext>
            </a:extLst>
          </p:cNvPr>
          <p:cNvSpPr>
            <a:spLocks noGrp="1"/>
          </p:cNvSpPr>
          <p:nvPr>
            <p:ph type="title"/>
          </p:nvPr>
        </p:nvSpPr>
        <p:spPr>
          <a:xfrm>
            <a:off x="650145" y="524152"/>
            <a:ext cx="10891710" cy="1032842"/>
          </a:xfrm>
        </p:spPr>
        <p:txBody>
          <a:bodyPr>
            <a:noAutofit/>
          </a:bodyPr>
          <a:lstStyle/>
          <a:p>
            <a:br>
              <a:rPr lang="en-US" sz="2800" b="1" dirty="0">
                <a:solidFill>
                  <a:srgbClr val="FFFF00"/>
                </a:solidFill>
              </a:rPr>
            </a:br>
            <a:br>
              <a:rPr lang="en-US" sz="2800" b="1" dirty="0">
                <a:solidFill>
                  <a:srgbClr val="FFFF00"/>
                </a:solidFill>
              </a:rPr>
            </a:br>
            <a:r>
              <a:rPr lang="en-US" b="1" dirty="0">
                <a:solidFill>
                  <a:srgbClr val="FFFF00"/>
                </a:solidFill>
              </a:rPr>
              <a:t> 5. Heteronormativity stigmatizes “I”</a:t>
            </a:r>
            <a:br>
              <a:rPr lang="en-US" sz="2800" b="1" dirty="0">
                <a:solidFill>
                  <a:srgbClr val="FFFF00"/>
                </a:solidFill>
              </a:rPr>
            </a:br>
            <a:br>
              <a:rPr lang="en-US" sz="2800" b="1" dirty="0">
                <a:solidFill>
                  <a:schemeClr val="bg2"/>
                </a:solidFill>
              </a:rPr>
            </a:br>
            <a:endParaRPr lang="en-US" sz="2800" dirty="0">
              <a:solidFill>
                <a:schemeClr val="bg2"/>
              </a:solidFill>
            </a:endParaRPr>
          </a:p>
        </p:txBody>
      </p:sp>
      <p:sp>
        <p:nvSpPr>
          <p:cNvPr id="3" name="Content Placeholder 2">
            <a:extLst>
              <a:ext uri="{FF2B5EF4-FFF2-40B4-BE49-F238E27FC236}">
                <a16:creationId xmlns:a16="http://schemas.microsoft.com/office/drawing/2014/main" id="{A6B33B48-0B38-914A-0821-D9D725326D46}"/>
              </a:ext>
            </a:extLst>
          </p:cNvPr>
          <p:cNvSpPr>
            <a:spLocks noGrp="1"/>
          </p:cNvSpPr>
          <p:nvPr>
            <p:ph idx="1"/>
          </p:nvPr>
        </p:nvSpPr>
        <p:spPr>
          <a:xfrm>
            <a:off x="429722" y="1374432"/>
            <a:ext cx="10891710" cy="4691405"/>
          </a:xfrm>
        </p:spPr>
        <p:txBody>
          <a:bodyPr>
            <a:normAutofit/>
          </a:bodyPr>
          <a:lstStyle/>
          <a:p>
            <a:pPr marL="457200" lvl="1" indent="0">
              <a:buNone/>
            </a:pPr>
            <a:endParaRPr lang="en-US" sz="2800" b="1" dirty="0">
              <a:solidFill>
                <a:srgbClr val="FFFF00"/>
              </a:solidFill>
            </a:endParaRPr>
          </a:p>
          <a:p>
            <a:pPr marL="457200" lvl="1" indent="0" algn="ctr">
              <a:buNone/>
            </a:pPr>
            <a:r>
              <a:rPr lang="en-US" sz="2800" b="1" dirty="0"/>
              <a:t>Intersex is heteronormative “other” since the body                            is not male or female.</a:t>
            </a:r>
          </a:p>
          <a:p>
            <a:pPr marL="457200" lvl="1" indent="0" algn="ctr">
              <a:buNone/>
            </a:pPr>
            <a:r>
              <a:rPr lang="en-US" sz="2800" b="1" dirty="0"/>
              <a:t> ‘I” heteronormative stigma causes shame and isolation.</a:t>
            </a:r>
          </a:p>
          <a:p>
            <a:pPr marL="457200" lvl="1" indent="0">
              <a:buNone/>
            </a:pPr>
            <a:endParaRPr lang="en-US" b="1" dirty="0"/>
          </a:p>
          <a:p>
            <a:pPr marL="0" indent="0">
              <a:buNone/>
            </a:pPr>
            <a:endParaRPr lang="en-US" b="1" dirty="0">
              <a:solidFill>
                <a:srgbClr val="FFFF00"/>
              </a:solidFill>
            </a:endParaRPr>
          </a:p>
          <a:p>
            <a:pPr marL="457200" lvl="1" indent="0">
              <a:buNone/>
            </a:pPr>
            <a:endParaRPr lang="en-US" dirty="0"/>
          </a:p>
        </p:txBody>
      </p:sp>
      <p:sp>
        <p:nvSpPr>
          <p:cNvPr id="5" name="Slide Number Placeholder 4">
            <a:extLst>
              <a:ext uri="{FF2B5EF4-FFF2-40B4-BE49-F238E27FC236}">
                <a16:creationId xmlns:a16="http://schemas.microsoft.com/office/drawing/2014/main" id="{801B54F1-6F1C-06DE-187F-E85BB4697D4C}"/>
              </a:ext>
            </a:extLst>
          </p:cNvPr>
          <p:cNvSpPr>
            <a:spLocks noGrp="1"/>
          </p:cNvSpPr>
          <p:nvPr>
            <p:ph type="sldNum" sz="quarter" idx="12"/>
          </p:nvPr>
        </p:nvSpPr>
        <p:spPr/>
        <p:txBody>
          <a:bodyPr/>
          <a:lstStyle/>
          <a:p>
            <a:fld id="{D57F1E4F-1CFF-5643-939E-217C01CDF565}" type="slidenum">
              <a:rPr lang="en-US" sz="1400" smtClean="0"/>
              <a:pPr/>
              <a:t>18</a:t>
            </a:fld>
            <a:endParaRPr lang="en-US" sz="1400" dirty="0"/>
          </a:p>
        </p:txBody>
      </p:sp>
    </p:spTree>
    <p:extLst>
      <p:ext uri="{BB962C8B-B14F-4D97-AF65-F5344CB8AC3E}">
        <p14:creationId xmlns:p14="http://schemas.microsoft.com/office/powerpoint/2010/main" val="17141371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F36309-EE12-7B34-6BEB-8A001B0FEF0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FBC247A-67B6-3947-1DD1-B18961D7F47A}"/>
              </a:ext>
            </a:extLst>
          </p:cNvPr>
          <p:cNvSpPr>
            <a:spLocks noGrp="1"/>
          </p:cNvSpPr>
          <p:nvPr>
            <p:ph type="title"/>
          </p:nvPr>
        </p:nvSpPr>
        <p:spPr>
          <a:xfrm>
            <a:off x="778359" y="318053"/>
            <a:ext cx="11251095" cy="1032842"/>
          </a:xfrm>
        </p:spPr>
        <p:txBody>
          <a:bodyPr>
            <a:normAutofit fontScale="90000"/>
          </a:bodyPr>
          <a:lstStyle/>
          <a:p>
            <a:r>
              <a:rPr lang="en-US" b="1" dirty="0"/>
              <a:t>5. </a:t>
            </a:r>
            <a:r>
              <a:rPr lang="en-US" sz="1800" b="1" dirty="0"/>
              <a:t>cont. </a:t>
            </a:r>
            <a:r>
              <a:rPr lang="en-US" b="1" dirty="0"/>
              <a:t>Heteronormativity                                          Paradigm qualities</a:t>
            </a:r>
          </a:p>
        </p:txBody>
      </p:sp>
      <p:sp>
        <p:nvSpPr>
          <p:cNvPr id="3" name="Content Placeholder 2">
            <a:extLst>
              <a:ext uri="{FF2B5EF4-FFF2-40B4-BE49-F238E27FC236}">
                <a16:creationId xmlns:a16="http://schemas.microsoft.com/office/drawing/2014/main" id="{94003F30-FF9F-381C-5245-8586190792B2}"/>
              </a:ext>
            </a:extLst>
          </p:cNvPr>
          <p:cNvSpPr>
            <a:spLocks noGrp="1"/>
          </p:cNvSpPr>
          <p:nvPr>
            <p:ph idx="1"/>
          </p:nvPr>
        </p:nvSpPr>
        <p:spPr>
          <a:xfrm>
            <a:off x="-457200" y="1670724"/>
            <a:ext cx="11643486" cy="4897504"/>
          </a:xfrm>
        </p:spPr>
        <p:txBody>
          <a:bodyPr>
            <a:normAutofit/>
          </a:bodyPr>
          <a:lstStyle/>
          <a:p>
            <a:pPr marL="1371600" lvl="3" indent="0">
              <a:buNone/>
            </a:pPr>
            <a:r>
              <a:rPr lang="en-US" sz="2000" b="1" dirty="0">
                <a:solidFill>
                  <a:srgbClr val="FFFF00"/>
                </a:solidFill>
              </a:rPr>
              <a:t>(A) Pervasive</a:t>
            </a:r>
          </a:p>
          <a:p>
            <a:pPr lvl="4"/>
            <a:r>
              <a:rPr lang="en-US" sz="2000" b="1" dirty="0"/>
              <a:t>Operant approach in society and many/most medical practices  </a:t>
            </a:r>
          </a:p>
          <a:p>
            <a:pPr marL="1371600" lvl="3" indent="0">
              <a:buNone/>
            </a:pPr>
            <a:r>
              <a:rPr lang="en-US" sz="2000" b="1" dirty="0">
                <a:solidFill>
                  <a:srgbClr val="FFFF00"/>
                </a:solidFill>
              </a:rPr>
              <a:t>(B) Normative (“should..”) </a:t>
            </a:r>
          </a:p>
          <a:p>
            <a:pPr lvl="4"/>
            <a:r>
              <a:rPr lang="en-US" sz="2000" b="1" dirty="0"/>
              <a:t>creates fear of social, religious, and political rejection</a:t>
            </a:r>
          </a:p>
          <a:p>
            <a:pPr lvl="4"/>
            <a:r>
              <a:rPr lang="en-US" sz="2000" b="1" dirty="0"/>
              <a:t>enacts penalties for transgressing boundaries, e.g. no/low legal protections</a:t>
            </a:r>
          </a:p>
          <a:p>
            <a:pPr marL="1371600" lvl="3" indent="0">
              <a:buNone/>
            </a:pPr>
            <a:r>
              <a:rPr lang="en-US" sz="2000" b="1" dirty="0">
                <a:solidFill>
                  <a:srgbClr val="FFFF00"/>
                </a:solidFill>
              </a:rPr>
              <a:t>(C) Uses circular reasoning to erase “the other.”</a:t>
            </a:r>
          </a:p>
          <a:p>
            <a:pPr lvl="4"/>
            <a:r>
              <a:rPr lang="en-US" sz="2000" b="1" dirty="0"/>
              <a:t>Since heteronormative physical sex is all that is, therefore</a:t>
            </a:r>
          </a:p>
          <a:p>
            <a:pPr lvl="4"/>
            <a:r>
              <a:rPr lang="en-US" sz="2000" b="1" dirty="0"/>
              <a:t>Erase what intersex through infant surgeries</a:t>
            </a:r>
          </a:p>
          <a:p>
            <a:pPr marL="1371600" lvl="3" indent="0">
              <a:buNone/>
            </a:pPr>
            <a:r>
              <a:rPr lang="en-US" sz="2000" b="1" dirty="0">
                <a:solidFill>
                  <a:srgbClr val="FFFF00"/>
                </a:solidFill>
              </a:rPr>
              <a:t>(D) Note: An intersex person can have a heteronormative viewpoint.</a:t>
            </a:r>
          </a:p>
          <a:p>
            <a:pPr marL="1371600" lvl="3" indent="0">
              <a:buNone/>
            </a:pPr>
            <a:r>
              <a:rPr lang="en-US" sz="2000" b="1" dirty="0">
                <a:solidFill>
                  <a:srgbClr val="FFFF00"/>
                </a:solidFill>
              </a:rPr>
              <a:t>(E). </a:t>
            </a:r>
            <a:r>
              <a:rPr lang="en-US" sz="2000" b="1" cap="all" dirty="0">
                <a:solidFill>
                  <a:srgbClr val="FFFF00"/>
                </a:solidFill>
              </a:rPr>
              <a:t>BUT, there are too many factual exceptions</a:t>
            </a:r>
          </a:p>
          <a:p>
            <a:pPr lvl="1"/>
            <a:endParaRPr lang="en-US" sz="2800" b="1" dirty="0">
              <a:solidFill>
                <a:srgbClr val="FFFF00"/>
              </a:solidFill>
            </a:endParaRPr>
          </a:p>
          <a:p>
            <a:pPr marL="457200" lvl="1" indent="0">
              <a:buNone/>
            </a:pPr>
            <a:endParaRPr lang="en-US" b="1" dirty="0">
              <a:solidFill>
                <a:srgbClr val="FFFF00"/>
              </a:solidFill>
            </a:endParaRPr>
          </a:p>
          <a:p>
            <a:pPr marL="0" indent="0">
              <a:buNone/>
            </a:pPr>
            <a:endParaRPr lang="en-US" b="1" dirty="0">
              <a:solidFill>
                <a:srgbClr val="FFFF00"/>
              </a:solidFill>
            </a:endParaRPr>
          </a:p>
          <a:p>
            <a:pPr marL="457200" lvl="1" indent="0">
              <a:buNone/>
            </a:pPr>
            <a:endParaRPr lang="en-US" dirty="0"/>
          </a:p>
        </p:txBody>
      </p:sp>
      <p:sp>
        <p:nvSpPr>
          <p:cNvPr id="5" name="Slide Number Placeholder 4">
            <a:extLst>
              <a:ext uri="{FF2B5EF4-FFF2-40B4-BE49-F238E27FC236}">
                <a16:creationId xmlns:a16="http://schemas.microsoft.com/office/drawing/2014/main" id="{D9288931-37C1-F580-6024-F7237B349276}"/>
              </a:ext>
            </a:extLst>
          </p:cNvPr>
          <p:cNvSpPr>
            <a:spLocks noGrp="1"/>
          </p:cNvSpPr>
          <p:nvPr>
            <p:ph type="sldNum" sz="quarter" idx="12"/>
          </p:nvPr>
        </p:nvSpPr>
        <p:spPr/>
        <p:txBody>
          <a:bodyPr/>
          <a:lstStyle/>
          <a:p>
            <a:fld id="{D57F1E4F-1CFF-5643-939E-217C01CDF565}" type="slidenum">
              <a:rPr lang="en-US" sz="1400" smtClean="0"/>
              <a:pPr/>
              <a:t>19</a:t>
            </a:fld>
            <a:endParaRPr lang="en-US" sz="1400" dirty="0"/>
          </a:p>
        </p:txBody>
      </p:sp>
      <p:sp>
        <p:nvSpPr>
          <p:cNvPr id="8" name="Footer Placeholder 7">
            <a:extLst>
              <a:ext uri="{FF2B5EF4-FFF2-40B4-BE49-F238E27FC236}">
                <a16:creationId xmlns:a16="http://schemas.microsoft.com/office/drawing/2014/main" id="{37D8AE68-3DA9-3945-2E6A-69111657FE76}"/>
              </a:ext>
            </a:extLst>
          </p:cNvPr>
          <p:cNvSpPr>
            <a:spLocks noGrp="1"/>
          </p:cNvSpPr>
          <p:nvPr>
            <p:ph type="ftr" sz="quarter" idx="11"/>
          </p:nvPr>
        </p:nvSpPr>
        <p:spPr>
          <a:xfrm>
            <a:off x="286972" y="7802016"/>
            <a:ext cx="6239309" cy="365125"/>
          </a:xfrm>
        </p:spPr>
        <p:txBody>
          <a:bodyPr/>
          <a:lstStyle/>
          <a:p>
            <a:r>
              <a:rPr lang="en-US" dirty="0" err="1"/>
              <a:t>yright</a:t>
            </a:r>
            <a:r>
              <a:rPr lang="en-US" dirty="0"/>
              <a:t> 2025 -  Beyond the Binary Counseling and Consulting Services, LLC</a:t>
            </a:r>
          </a:p>
        </p:txBody>
      </p:sp>
      <p:sp>
        <p:nvSpPr>
          <p:cNvPr id="4" name="Footer Placeholder 7">
            <a:extLst>
              <a:ext uri="{FF2B5EF4-FFF2-40B4-BE49-F238E27FC236}">
                <a16:creationId xmlns:a16="http://schemas.microsoft.com/office/drawing/2014/main" id="{DA315C61-B770-C5B2-93EF-99076691024D}"/>
              </a:ext>
            </a:extLst>
          </p:cNvPr>
          <p:cNvSpPr txBox="1">
            <a:spLocks/>
          </p:cNvSpPr>
          <p:nvPr/>
        </p:nvSpPr>
        <p:spPr>
          <a:xfrm>
            <a:off x="1005714" y="6070212"/>
            <a:ext cx="6239309" cy="365125"/>
          </a:xfrm>
          <a:prstGeom prst="rect">
            <a:avLst/>
          </a:prstGeom>
        </p:spPr>
        <p:txBody>
          <a:bodyPr vert="horz" lIns="91440" tIns="45720" rIns="91440" bIns="45720" rtlCol="0" anchor="ctr"/>
          <a:lstStyle>
            <a:defPPr>
              <a:defRPr lang="en-US"/>
            </a:defPPr>
            <a:lvl1pPr marL="0" algn="l" defTabSz="457200" rtl="0" eaLnBrk="1" latinLnBrk="0" hangingPunct="1">
              <a:defRPr sz="1050" kern="1200" cap="all" baseline="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a:t>Copyright 2026 -  Beyond the Binary Counseling and Consulting Services, LLC</a:t>
            </a:r>
          </a:p>
        </p:txBody>
      </p:sp>
    </p:spTree>
    <p:extLst>
      <p:ext uri="{BB962C8B-B14F-4D97-AF65-F5344CB8AC3E}">
        <p14:creationId xmlns:p14="http://schemas.microsoft.com/office/powerpoint/2010/main" val="16544667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A27E58-1F42-CCF5-F45C-6DE6155F8F8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03C943E-1091-289B-EB4E-3667B1AF0F28}"/>
              </a:ext>
            </a:extLst>
          </p:cNvPr>
          <p:cNvSpPr>
            <a:spLocks noGrp="1"/>
          </p:cNvSpPr>
          <p:nvPr>
            <p:ph type="title"/>
          </p:nvPr>
        </p:nvSpPr>
        <p:spPr>
          <a:xfrm>
            <a:off x="755867" y="609601"/>
            <a:ext cx="9905998" cy="1517902"/>
          </a:xfrm>
        </p:spPr>
        <p:txBody>
          <a:bodyPr>
            <a:normAutofit fontScale="90000"/>
          </a:bodyPr>
          <a:lstStyle/>
          <a:p>
            <a:r>
              <a:rPr lang="en-US" sz="4000" b="1" cap="none" dirty="0">
                <a:solidFill>
                  <a:srgbClr val="FFFF00"/>
                </a:solidFill>
              </a:rPr>
              <a:t>Counselor Lens: Supporting client goals,            (supporting client self-worth, self-agency)            &amp; reversing negative social messages</a:t>
            </a:r>
            <a:endParaRPr lang="en-US" sz="4000" b="1" i="1" cap="none" dirty="0">
              <a:solidFill>
                <a:srgbClr val="FFFF00"/>
              </a:solidFill>
            </a:endParaRPr>
          </a:p>
        </p:txBody>
      </p:sp>
      <p:sp>
        <p:nvSpPr>
          <p:cNvPr id="3" name="Content Placeholder 2">
            <a:extLst>
              <a:ext uri="{FF2B5EF4-FFF2-40B4-BE49-F238E27FC236}">
                <a16:creationId xmlns:a16="http://schemas.microsoft.com/office/drawing/2014/main" id="{356294B5-67D6-EDFA-2D5C-9E372C3AAF81}"/>
              </a:ext>
            </a:extLst>
          </p:cNvPr>
          <p:cNvSpPr>
            <a:spLocks noGrp="1"/>
          </p:cNvSpPr>
          <p:nvPr>
            <p:ph idx="1"/>
          </p:nvPr>
        </p:nvSpPr>
        <p:spPr>
          <a:xfrm>
            <a:off x="820487" y="2342619"/>
            <a:ext cx="10475041" cy="3875969"/>
          </a:xfrm>
        </p:spPr>
        <p:txBody>
          <a:bodyPr>
            <a:normAutofit fontScale="92500" lnSpcReduction="10000"/>
          </a:bodyPr>
          <a:lstStyle/>
          <a:p>
            <a:r>
              <a:rPr lang="en-US" b="1" dirty="0"/>
              <a:t>1.Counselors support client goals </a:t>
            </a:r>
          </a:p>
          <a:p>
            <a:pPr lvl="1"/>
            <a:r>
              <a:rPr lang="en-US" b="1" dirty="0"/>
              <a:t>Two factors important for achieving goals are self-worth and self-agency</a:t>
            </a:r>
          </a:p>
          <a:p>
            <a:pPr lvl="1"/>
            <a:r>
              <a:rPr lang="en-US" b="1" dirty="0"/>
              <a:t>Harmful social messages get in the way of self-worth and self-agency.</a:t>
            </a:r>
          </a:p>
          <a:p>
            <a:pPr lvl="1"/>
            <a:r>
              <a:rPr lang="en-US" b="1" dirty="0"/>
              <a:t>So, counselors work to reverse harmful social messages.</a:t>
            </a:r>
            <a:endParaRPr lang="en-US" b="1" dirty="0">
              <a:solidFill>
                <a:srgbClr val="FFFF00"/>
              </a:solidFill>
            </a:endParaRPr>
          </a:p>
          <a:p>
            <a:pPr lvl="1"/>
            <a:r>
              <a:rPr lang="en-US" b="1" dirty="0">
                <a:solidFill>
                  <a:srgbClr val="FFFF00"/>
                </a:solidFill>
              </a:rPr>
              <a:t>Please consider heteronormativity as a harmful message for many intersex people</a:t>
            </a:r>
          </a:p>
          <a:p>
            <a:pPr lvl="1"/>
            <a:r>
              <a:rPr lang="en-US" b="1" dirty="0">
                <a:solidFill>
                  <a:srgbClr val="FFFF00"/>
                </a:solidFill>
              </a:rPr>
              <a:t>Every activist I interviewed reversed heteronormative assumptions prior to empowered identity</a:t>
            </a:r>
            <a:endParaRPr lang="en-US" b="1" dirty="0"/>
          </a:p>
          <a:p>
            <a:r>
              <a:rPr lang="en-US" b="1" dirty="0"/>
              <a:t>2. Broad counselor training program to support all intersex people</a:t>
            </a:r>
          </a:p>
          <a:p>
            <a:r>
              <a:rPr lang="en-US" b="1" dirty="0"/>
              <a:t>3. ACA Code of Ethics Principle of Autonomy:                                                                                                      	</a:t>
            </a:r>
            <a:r>
              <a:rPr lang="en-US" sz="1900" b="1" dirty="0"/>
              <a:t>”No optional appearance-altering sex-related surgeries in intersex youth”</a:t>
            </a:r>
          </a:p>
        </p:txBody>
      </p:sp>
      <p:sp>
        <p:nvSpPr>
          <p:cNvPr id="4" name="Footer Placeholder 3">
            <a:extLst>
              <a:ext uri="{FF2B5EF4-FFF2-40B4-BE49-F238E27FC236}">
                <a16:creationId xmlns:a16="http://schemas.microsoft.com/office/drawing/2014/main" id="{338F13D4-7632-0095-66F9-C061AE8C4D96}"/>
              </a:ext>
            </a:extLst>
          </p:cNvPr>
          <p:cNvSpPr>
            <a:spLocks noGrp="1"/>
          </p:cNvSpPr>
          <p:nvPr>
            <p:ph type="ftr" sz="quarter" idx="11"/>
          </p:nvPr>
        </p:nvSpPr>
        <p:spPr>
          <a:xfrm>
            <a:off x="1141411" y="6286044"/>
            <a:ext cx="6239309" cy="365125"/>
          </a:xfrm>
        </p:spPr>
        <p:txBody>
          <a:bodyPr/>
          <a:lstStyle/>
          <a:p>
            <a:r>
              <a:rPr lang="en-US" dirty="0"/>
              <a:t>Copyright 2026 -  Beyond the Binary Counseling and Consulting Services, LLC</a:t>
            </a:r>
          </a:p>
        </p:txBody>
      </p:sp>
      <p:sp>
        <p:nvSpPr>
          <p:cNvPr id="5" name="Slide Number Placeholder 4">
            <a:extLst>
              <a:ext uri="{FF2B5EF4-FFF2-40B4-BE49-F238E27FC236}">
                <a16:creationId xmlns:a16="http://schemas.microsoft.com/office/drawing/2014/main" id="{7BBB1457-2B8F-492F-69AE-55AD0417B58D}"/>
              </a:ext>
            </a:extLst>
          </p:cNvPr>
          <p:cNvSpPr>
            <a:spLocks noGrp="1"/>
          </p:cNvSpPr>
          <p:nvPr>
            <p:ph type="sldNum" sz="quarter" idx="12"/>
          </p:nvPr>
        </p:nvSpPr>
        <p:spPr/>
        <p:txBody>
          <a:bodyPr/>
          <a:lstStyle/>
          <a:p>
            <a:fld id="{D57F1E4F-1CFF-5643-939E-217C01CDF565}" type="slidenum">
              <a:rPr lang="en-US" smtClean="0"/>
              <a:pPr/>
              <a:t>2</a:t>
            </a:fld>
            <a:endParaRPr lang="en-US" dirty="0"/>
          </a:p>
        </p:txBody>
      </p:sp>
    </p:spTree>
    <p:extLst>
      <p:ext uri="{BB962C8B-B14F-4D97-AF65-F5344CB8AC3E}">
        <p14:creationId xmlns:p14="http://schemas.microsoft.com/office/powerpoint/2010/main" val="39879575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D841B8-0D81-1C9E-5C8A-6F9D037D616A}"/>
              </a:ext>
            </a:extLst>
          </p:cNvPr>
          <p:cNvSpPr>
            <a:spLocks noGrp="1"/>
          </p:cNvSpPr>
          <p:nvPr>
            <p:ph type="title"/>
          </p:nvPr>
        </p:nvSpPr>
        <p:spPr/>
        <p:txBody>
          <a:bodyPr>
            <a:normAutofit fontScale="90000"/>
          </a:bodyPr>
          <a:lstStyle/>
          <a:p>
            <a:r>
              <a:rPr lang="en-US" b="1" cap="none" dirty="0"/>
              <a:t>5. </a:t>
            </a:r>
            <a:r>
              <a:rPr lang="en-US" sz="1800" cap="none" dirty="0"/>
              <a:t>cont. </a:t>
            </a:r>
            <a:r>
              <a:rPr lang="en-US" b="1" cap="none" dirty="0"/>
              <a:t>BUT heteronormativity bumps into                         too many factual exceptions to be                   scientifically accurate</a:t>
            </a:r>
          </a:p>
        </p:txBody>
      </p:sp>
      <p:sp>
        <p:nvSpPr>
          <p:cNvPr id="3" name="Content Placeholder 2">
            <a:extLst>
              <a:ext uri="{FF2B5EF4-FFF2-40B4-BE49-F238E27FC236}">
                <a16:creationId xmlns:a16="http://schemas.microsoft.com/office/drawing/2014/main" id="{68B10A98-DA2B-8FB3-CAE7-F11847FA2679}"/>
              </a:ext>
            </a:extLst>
          </p:cNvPr>
          <p:cNvSpPr>
            <a:spLocks noGrp="1"/>
          </p:cNvSpPr>
          <p:nvPr>
            <p:ph idx="1"/>
          </p:nvPr>
        </p:nvSpPr>
        <p:spPr>
          <a:xfrm>
            <a:off x="1141412" y="2706685"/>
            <a:ext cx="9905999" cy="3541714"/>
          </a:xfrm>
        </p:spPr>
        <p:txBody>
          <a:bodyPr/>
          <a:lstStyle/>
          <a:p>
            <a:r>
              <a:rPr lang="en-US" b="1" dirty="0">
                <a:solidFill>
                  <a:srgbClr val="FFFF00"/>
                </a:solidFill>
              </a:rPr>
              <a:t>e.g. AIS (XY) women with testes</a:t>
            </a:r>
          </a:p>
          <a:p>
            <a:r>
              <a:rPr lang="en-US" b="1" dirty="0">
                <a:solidFill>
                  <a:srgbClr val="FFFF00"/>
                </a:solidFill>
              </a:rPr>
              <a:t>e.g. Multiple chromosomes XY/XX, XXY</a:t>
            </a:r>
          </a:p>
          <a:p>
            <a:endParaRPr lang="en-US" dirty="0"/>
          </a:p>
        </p:txBody>
      </p:sp>
      <p:sp>
        <p:nvSpPr>
          <p:cNvPr id="4" name="Footer Placeholder 3">
            <a:extLst>
              <a:ext uri="{FF2B5EF4-FFF2-40B4-BE49-F238E27FC236}">
                <a16:creationId xmlns:a16="http://schemas.microsoft.com/office/drawing/2014/main" id="{5ABCD301-4546-7180-C262-AE1E8727E0C6}"/>
              </a:ext>
            </a:extLst>
          </p:cNvPr>
          <p:cNvSpPr>
            <a:spLocks noGrp="1"/>
          </p:cNvSpPr>
          <p:nvPr>
            <p:ph type="ftr" sz="quarter" idx="11"/>
          </p:nvPr>
        </p:nvSpPr>
        <p:spPr/>
        <p:txBody>
          <a:bodyPr/>
          <a:lstStyle/>
          <a:p>
            <a:r>
              <a:rPr lang="en-US" dirty="0"/>
              <a:t>Copyright 2026 -  Beyond the Binary Counseling and Consulting Services, LLC</a:t>
            </a:r>
          </a:p>
        </p:txBody>
      </p:sp>
      <p:sp>
        <p:nvSpPr>
          <p:cNvPr id="5" name="Slide Number Placeholder 4">
            <a:extLst>
              <a:ext uri="{FF2B5EF4-FFF2-40B4-BE49-F238E27FC236}">
                <a16:creationId xmlns:a16="http://schemas.microsoft.com/office/drawing/2014/main" id="{4EAC90DB-C0F0-3127-63BD-29B370BDA81B}"/>
              </a:ext>
            </a:extLst>
          </p:cNvPr>
          <p:cNvSpPr>
            <a:spLocks noGrp="1"/>
          </p:cNvSpPr>
          <p:nvPr>
            <p:ph type="sldNum" sz="quarter" idx="12"/>
          </p:nvPr>
        </p:nvSpPr>
        <p:spPr/>
        <p:txBody>
          <a:bodyPr/>
          <a:lstStyle/>
          <a:p>
            <a:fld id="{D57F1E4F-1CFF-5643-939E-217C01CDF565}" type="slidenum">
              <a:rPr lang="en-US" smtClean="0"/>
              <a:pPr/>
              <a:t>20</a:t>
            </a:fld>
            <a:endParaRPr lang="en-US" dirty="0"/>
          </a:p>
        </p:txBody>
      </p:sp>
    </p:spTree>
    <p:extLst>
      <p:ext uri="{BB962C8B-B14F-4D97-AF65-F5344CB8AC3E}">
        <p14:creationId xmlns:p14="http://schemas.microsoft.com/office/powerpoint/2010/main" val="22014815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56D55D-63A6-1D93-21E7-A85B13DAC70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9E067BF-3D80-76EB-7748-2EF0ABD703F3}"/>
              </a:ext>
            </a:extLst>
          </p:cNvPr>
          <p:cNvSpPr>
            <a:spLocks noGrp="1"/>
          </p:cNvSpPr>
          <p:nvPr>
            <p:ph type="title"/>
          </p:nvPr>
        </p:nvSpPr>
        <p:spPr>
          <a:xfrm>
            <a:off x="569843" y="903753"/>
            <a:ext cx="11052313" cy="4513921"/>
          </a:xfrm>
        </p:spPr>
        <p:txBody>
          <a:bodyPr>
            <a:normAutofit/>
          </a:bodyPr>
          <a:lstStyle/>
          <a:p>
            <a:r>
              <a:rPr lang="en-US" sz="4800" b="1" dirty="0">
                <a:solidFill>
                  <a:srgbClr val="FFFF00"/>
                </a:solidFill>
              </a:rPr>
              <a:t>6. Unique HETERONORMATIVE Message of “I” nonexistence with medical and surgical erasure</a:t>
            </a:r>
          </a:p>
        </p:txBody>
      </p:sp>
      <p:sp>
        <p:nvSpPr>
          <p:cNvPr id="4" name="Footer Placeholder 3">
            <a:extLst>
              <a:ext uri="{FF2B5EF4-FFF2-40B4-BE49-F238E27FC236}">
                <a16:creationId xmlns:a16="http://schemas.microsoft.com/office/drawing/2014/main" id="{4DC67080-E0D2-21B2-243D-E9B47CD4047C}"/>
              </a:ext>
            </a:extLst>
          </p:cNvPr>
          <p:cNvSpPr>
            <a:spLocks noGrp="1"/>
          </p:cNvSpPr>
          <p:nvPr>
            <p:ph type="ftr" sz="quarter" idx="11"/>
          </p:nvPr>
        </p:nvSpPr>
        <p:spPr/>
        <p:txBody>
          <a:bodyPr/>
          <a:lstStyle/>
          <a:p>
            <a:r>
              <a:rPr lang="en-US" dirty="0"/>
              <a:t>Copyright 2026 -  Beyond the Binary Counseling and Consulting Services, LLC</a:t>
            </a:r>
          </a:p>
        </p:txBody>
      </p:sp>
      <p:sp>
        <p:nvSpPr>
          <p:cNvPr id="5" name="Slide Number Placeholder 4">
            <a:extLst>
              <a:ext uri="{FF2B5EF4-FFF2-40B4-BE49-F238E27FC236}">
                <a16:creationId xmlns:a16="http://schemas.microsoft.com/office/drawing/2014/main" id="{A081F1DD-B612-8CAB-D051-C46E28D06FDB}"/>
              </a:ext>
            </a:extLst>
          </p:cNvPr>
          <p:cNvSpPr>
            <a:spLocks noGrp="1"/>
          </p:cNvSpPr>
          <p:nvPr>
            <p:ph type="sldNum" sz="quarter" idx="12"/>
          </p:nvPr>
        </p:nvSpPr>
        <p:spPr/>
        <p:txBody>
          <a:bodyPr/>
          <a:lstStyle/>
          <a:p>
            <a:fld id="{D57F1E4F-1CFF-5643-939E-217C01CDF565}" type="slidenum">
              <a:rPr lang="en-US" smtClean="0"/>
              <a:pPr/>
              <a:t>21</a:t>
            </a:fld>
            <a:endParaRPr lang="en-US" dirty="0"/>
          </a:p>
        </p:txBody>
      </p:sp>
    </p:spTree>
    <p:extLst>
      <p:ext uri="{BB962C8B-B14F-4D97-AF65-F5344CB8AC3E}">
        <p14:creationId xmlns:p14="http://schemas.microsoft.com/office/powerpoint/2010/main" val="69814566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EA9A7A-64D5-9041-CAE6-1EE67991013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089481A-26A1-DD31-39E4-8A92A6849735}"/>
              </a:ext>
            </a:extLst>
          </p:cNvPr>
          <p:cNvSpPr>
            <a:spLocks noGrp="1"/>
          </p:cNvSpPr>
          <p:nvPr>
            <p:ph type="title"/>
          </p:nvPr>
        </p:nvSpPr>
        <p:spPr>
          <a:xfrm>
            <a:off x="605521" y="609601"/>
            <a:ext cx="9905998" cy="1191081"/>
          </a:xfrm>
        </p:spPr>
        <p:txBody>
          <a:bodyPr>
            <a:normAutofit/>
          </a:bodyPr>
          <a:lstStyle/>
          <a:p>
            <a:r>
              <a:rPr lang="en-US" b="1" dirty="0"/>
              <a:t>6. </a:t>
            </a:r>
            <a:r>
              <a:rPr lang="en-US" sz="1600" b="1" dirty="0"/>
              <a:t>CONT. </a:t>
            </a:r>
            <a:r>
              <a:rPr lang="en-US" b="1" cap="none" dirty="0"/>
              <a:t>Unique heteronormative attack</a:t>
            </a:r>
            <a:br>
              <a:rPr lang="en-US" b="1" cap="none" dirty="0"/>
            </a:br>
            <a:r>
              <a:rPr lang="en-US" b="1" cap="none" dirty="0"/>
              <a:t>	 </a:t>
            </a:r>
            <a:r>
              <a:rPr lang="en-US" b="1" i="1" cap="none" dirty="0"/>
              <a:t>“Intersex is not allowed to exist”</a:t>
            </a:r>
            <a:endParaRPr lang="en-US" cap="none" dirty="0"/>
          </a:p>
        </p:txBody>
      </p:sp>
      <p:sp>
        <p:nvSpPr>
          <p:cNvPr id="3" name="Content Placeholder 2">
            <a:extLst>
              <a:ext uri="{FF2B5EF4-FFF2-40B4-BE49-F238E27FC236}">
                <a16:creationId xmlns:a16="http://schemas.microsoft.com/office/drawing/2014/main" id="{A9F7B8CB-746E-5516-78ED-043411878026}"/>
              </a:ext>
            </a:extLst>
          </p:cNvPr>
          <p:cNvSpPr>
            <a:spLocks noGrp="1"/>
          </p:cNvSpPr>
          <p:nvPr>
            <p:ph idx="1"/>
          </p:nvPr>
        </p:nvSpPr>
        <p:spPr>
          <a:xfrm>
            <a:off x="739321" y="1631576"/>
            <a:ext cx="10174289" cy="5013248"/>
          </a:xfrm>
        </p:spPr>
        <p:txBody>
          <a:bodyPr>
            <a:normAutofit fontScale="85000" lnSpcReduction="20000"/>
          </a:bodyPr>
          <a:lstStyle/>
          <a:p>
            <a:r>
              <a:rPr lang="en-US" b="1" dirty="0">
                <a:solidFill>
                  <a:srgbClr val="FFFF00"/>
                </a:solidFill>
              </a:rPr>
              <a:t>By definition</a:t>
            </a:r>
          </a:p>
          <a:p>
            <a:pPr lvl="1"/>
            <a:r>
              <a:rPr lang="en-US" b="1" dirty="0"/>
              <a:t>“Only heteronormative world, therefore only male or female bodies exist, and the other is defect.”</a:t>
            </a:r>
          </a:p>
          <a:p>
            <a:r>
              <a:rPr lang="en-US" b="1" dirty="0">
                <a:solidFill>
                  <a:srgbClr val="FFFF00"/>
                </a:solidFill>
              </a:rPr>
              <a:t>By surgeries and hormones to “erase”</a:t>
            </a:r>
          </a:p>
          <a:p>
            <a:pPr lvl="1"/>
            <a:r>
              <a:rPr lang="en-US" b="1" dirty="0"/>
              <a:t>Surgically remove or change appearance of intersex traits </a:t>
            </a:r>
          </a:p>
          <a:p>
            <a:r>
              <a:rPr lang="en-US" b="1" dirty="0">
                <a:solidFill>
                  <a:srgbClr val="FFFF00"/>
                </a:solidFill>
              </a:rPr>
              <a:t>By avoidance (or denial) to avoid a stigmatizing intersex diagnosis</a:t>
            </a:r>
          </a:p>
          <a:p>
            <a:pPr marL="0" indent="0">
              <a:buNone/>
            </a:pPr>
            <a:r>
              <a:rPr lang="en-US" b="1" dirty="0"/>
              <a:t>        I am (not intersex, because:</a:t>
            </a:r>
          </a:p>
          <a:p>
            <a:pPr lvl="2"/>
            <a:r>
              <a:rPr lang="en-US" b="1" dirty="0"/>
              <a:t>my  genitalia is not intersex</a:t>
            </a:r>
          </a:p>
          <a:p>
            <a:pPr lvl="2"/>
            <a:r>
              <a:rPr lang="en-US" b="1" dirty="0"/>
              <a:t>surgeries fixed me so now I am male or female.</a:t>
            </a:r>
          </a:p>
          <a:p>
            <a:pPr lvl="2"/>
            <a:r>
              <a:rPr lang="en-US" b="1" dirty="0"/>
              <a:t>my hormone levels are normal</a:t>
            </a:r>
          </a:p>
          <a:p>
            <a:pPr lvl="2"/>
            <a:r>
              <a:rPr lang="en-US" b="1" dirty="0"/>
              <a:t>my gender and chromosomes match, e.g. XY boy or XX girl</a:t>
            </a:r>
          </a:p>
          <a:p>
            <a:r>
              <a:rPr lang="en-US" b="1" dirty="0">
                <a:solidFill>
                  <a:srgbClr val="FFFF00"/>
                </a:solidFill>
              </a:rPr>
              <a:t>By eugenics: fetus abortion after genetic testing </a:t>
            </a:r>
          </a:p>
          <a:p>
            <a:pPr marL="457200" lvl="1" indent="0">
              <a:buNone/>
            </a:pPr>
            <a:r>
              <a:rPr lang="en-US" b="1" dirty="0"/>
              <a:t>… more to come???</a:t>
            </a:r>
          </a:p>
          <a:p>
            <a:pPr marL="914400" lvl="2" indent="0">
              <a:buNone/>
            </a:pPr>
            <a:br>
              <a:rPr lang="en-US" b="1" dirty="0"/>
            </a:br>
            <a:endParaRPr lang="en-US" b="1" dirty="0"/>
          </a:p>
        </p:txBody>
      </p:sp>
      <p:sp>
        <p:nvSpPr>
          <p:cNvPr id="4" name="Footer Placeholder 3">
            <a:extLst>
              <a:ext uri="{FF2B5EF4-FFF2-40B4-BE49-F238E27FC236}">
                <a16:creationId xmlns:a16="http://schemas.microsoft.com/office/drawing/2014/main" id="{D635D559-A889-7418-ECB4-65E75AABBB62}"/>
              </a:ext>
            </a:extLst>
          </p:cNvPr>
          <p:cNvSpPr>
            <a:spLocks noGrp="1"/>
          </p:cNvSpPr>
          <p:nvPr>
            <p:ph type="ftr" sz="quarter" idx="11"/>
          </p:nvPr>
        </p:nvSpPr>
        <p:spPr>
          <a:xfrm>
            <a:off x="1141410" y="6065836"/>
            <a:ext cx="6239309" cy="365125"/>
          </a:xfrm>
        </p:spPr>
        <p:txBody>
          <a:bodyPr/>
          <a:lstStyle/>
          <a:p>
            <a:r>
              <a:rPr lang="en-US" dirty="0"/>
              <a:t>Copyright 2026 -  Beyond the Binary Counseling and Consulting Services, LLC</a:t>
            </a:r>
          </a:p>
        </p:txBody>
      </p:sp>
      <p:sp>
        <p:nvSpPr>
          <p:cNvPr id="5" name="Slide Number Placeholder 4">
            <a:extLst>
              <a:ext uri="{FF2B5EF4-FFF2-40B4-BE49-F238E27FC236}">
                <a16:creationId xmlns:a16="http://schemas.microsoft.com/office/drawing/2014/main" id="{148AF54B-FF93-3F9A-F14A-DE1E2C9F2408}"/>
              </a:ext>
            </a:extLst>
          </p:cNvPr>
          <p:cNvSpPr>
            <a:spLocks noGrp="1"/>
          </p:cNvSpPr>
          <p:nvPr>
            <p:ph type="sldNum" sz="quarter" idx="12"/>
          </p:nvPr>
        </p:nvSpPr>
        <p:spPr/>
        <p:txBody>
          <a:bodyPr/>
          <a:lstStyle/>
          <a:p>
            <a:fld id="{D57F1E4F-1CFF-5643-939E-217C01CDF565}" type="slidenum">
              <a:rPr lang="en-US" smtClean="0"/>
              <a:pPr/>
              <a:t>22</a:t>
            </a:fld>
            <a:endParaRPr lang="en-US" dirty="0"/>
          </a:p>
        </p:txBody>
      </p:sp>
    </p:spTree>
    <p:extLst>
      <p:ext uri="{BB962C8B-B14F-4D97-AF65-F5344CB8AC3E}">
        <p14:creationId xmlns:p14="http://schemas.microsoft.com/office/powerpoint/2010/main" val="188285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2C9EBF-55AC-6E45-3E06-3FAD7759F922}"/>
              </a:ext>
            </a:extLst>
          </p:cNvPr>
          <p:cNvSpPr>
            <a:spLocks noGrp="1"/>
          </p:cNvSpPr>
          <p:nvPr>
            <p:ph type="title"/>
          </p:nvPr>
        </p:nvSpPr>
        <p:spPr>
          <a:xfrm>
            <a:off x="424522" y="677730"/>
            <a:ext cx="10984367" cy="1478570"/>
          </a:xfrm>
        </p:spPr>
        <p:txBody>
          <a:bodyPr>
            <a:normAutofit fontScale="90000"/>
          </a:bodyPr>
          <a:lstStyle/>
          <a:p>
            <a:r>
              <a:rPr lang="en-US" b="1" dirty="0"/>
              <a:t>6.</a:t>
            </a:r>
            <a:r>
              <a:rPr lang="en-US" sz="1600" b="1" dirty="0"/>
              <a:t>CONT.</a:t>
            </a:r>
            <a:r>
              <a:rPr lang="en-US" b="1" cap="none" dirty="0"/>
              <a:t> HOWEVER there are medical protocols                              in which intersex persons are not pathologized                        as having defects to be surgically fixed.</a:t>
            </a:r>
            <a:endParaRPr lang="en-US" b="1" dirty="0"/>
          </a:p>
        </p:txBody>
      </p:sp>
      <p:sp>
        <p:nvSpPr>
          <p:cNvPr id="3" name="Content Placeholder 2">
            <a:extLst>
              <a:ext uri="{FF2B5EF4-FFF2-40B4-BE49-F238E27FC236}">
                <a16:creationId xmlns:a16="http://schemas.microsoft.com/office/drawing/2014/main" id="{FF9FE238-7C05-050C-7C5C-3E8D302DCD29}"/>
              </a:ext>
            </a:extLst>
          </p:cNvPr>
          <p:cNvSpPr>
            <a:spLocks noGrp="1"/>
          </p:cNvSpPr>
          <p:nvPr>
            <p:ph idx="1"/>
          </p:nvPr>
        </p:nvSpPr>
        <p:spPr>
          <a:xfrm>
            <a:off x="755866" y="2375362"/>
            <a:ext cx="9905999" cy="3541714"/>
          </a:xfrm>
        </p:spPr>
        <p:txBody>
          <a:bodyPr>
            <a:normAutofit fontScale="77500" lnSpcReduction="20000"/>
          </a:bodyPr>
          <a:lstStyle/>
          <a:p>
            <a:pPr marL="0" indent="0">
              <a:buNone/>
            </a:pPr>
            <a:r>
              <a:rPr lang="en-US" sz="3200" b="1" dirty="0">
                <a:solidFill>
                  <a:srgbClr val="FFFF00"/>
                </a:solidFill>
              </a:rPr>
              <a:t>e.g., U.S. MRKH pediatric gynecology protocol</a:t>
            </a:r>
          </a:p>
          <a:p>
            <a:pPr lvl="2"/>
            <a:r>
              <a:rPr lang="en-US" sz="2600" b="1" dirty="0"/>
              <a:t>“Beautiful as born” -  i.e., no need to automatically treat with vaginoplasty</a:t>
            </a:r>
          </a:p>
          <a:p>
            <a:pPr lvl="1"/>
            <a:r>
              <a:rPr lang="en-US" sz="2800" b="1" dirty="0">
                <a:solidFill>
                  <a:srgbClr val="FFFF00"/>
                </a:solidFill>
              </a:rPr>
              <a:t>But, if vaginal enlarging surgeries are wanted </a:t>
            </a:r>
            <a:r>
              <a:rPr lang="en-US" sz="2800" b="1" i="1" dirty="0">
                <a:solidFill>
                  <a:srgbClr val="FFFF00"/>
                </a:solidFill>
              </a:rPr>
              <a:t>by the person </a:t>
            </a:r>
            <a:r>
              <a:rPr lang="en-US" sz="2800" b="1" dirty="0">
                <a:solidFill>
                  <a:srgbClr val="FFFF00"/>
                </a:solidFill>
              </a:rPr>
              <a:t>themselves, (not parents or boyfriend or societal stigma that all women need a vagina, then</a:t>
            </a:r>
          </a:p>
          <a:p>
            <a:pPr lvl="2"/>
            <a:r>
              <a:rPr lang="en-US" sz="2600" b="1" dirty="0"/>
              <a:t>only after puberty, </a:t>
            </a:r>
          </a:p>
          <a:p>
            <a:pPr lvl="2"/>
            <a:r>
              <a:rPr lang="en-US" sz="2600" b="1" dirty="0"/>
              <a:t>and only if dilation enlarging process failed.</a:t>
            </a:r>
          </a:p>
          <a:p>
            <a:pPr marL="1371600" lvl="3" indent="0">
              <a:buNone/>
            </a:pPr>
            <a:r>
              <a:rPr lang="en-US" sz="2400" b="1" dirty="0">
                <a:solidFill>
                  <a:srgbClr val="FFFF00"/>
                </a:solidFill>
              </a:rPr>
              <a:t>See Boston Children’s Hospital </a:t>
            </a:r>
          </a:p>
          <a:p>
            <a:pPr marL="1371600" lvl="3" indent="0">
              <a:buNone/>
            </a:pPr>
            <a:r>
              <a:rPr lang="en-US" sz="2400" b="1" dirty="0">
                <a:solidFill>
                  <a:srgbClr val="FFFF00"/>
                </a:solidFill>
              </a:rPr>
              <a:t>– Center for Young Women’s Health, MRKH</a:t>
            </a:r>
          </a:p>
        </p:txBody>
      </p:sp>
      <p:sp>
        <p:nvSpPr>
          <p:cNvPr id="4" name="Footer Placeholder 3">
            <a:extLst>
              <a:ext uri="{FF2B5EF4-FFF2-40B4-BE49-F238E27FC236}">
                <a16:creationId xmlns:a16="http://schemas.microsoft.com/office/drawing/2014/main" id="{6DC0ED87-FAFB-AA81-A1DA-043DD783BA06}"/>
              </a:ext>
            </a:extLst>
          </p:cNvPr>
          <p:cNvSpPr>
            <a:spLocks noGrp="1"/>
          </p:cNvSpPr>
          <p:nvPr>
            <p:ph type="ftr" sz="quarter" idx="11"/>
          </p:nvPr>
        </p:nvSpPr>
        <p:spPr>
          <a:xfrm>
            <a:off x="1144590" y="6136139"/>
            <a:ext cx="6239309" cy="365125"/>
          </a:xfrm>
        </p:spPr>
        <p:txBody>
          <a:bodyPr/>
          <a:lstStyle/>
          <a:p>
            <a:r>
              <a:rPr lang="en-US" dirty="0"/>
              <a:t>Copyright 2026 -  Beyond the Binary Counseling and Consulting Services, LLC</a:t>
            </a:r>
          </a:p>
        </p:txBody>
      </p:sp>
      <p:sp>
        <p:nvSpPr>
          <p:cNvPr id="5" name="Slide Number Placeholder 4">
            <a:extLst>
              <a:ext uri="{FF2B5EF4-FFF2-40B4-BE49-F238E27FC236}">
                <a16:creationId xmlns:a16="http://schemas.microsoft.com/office/drawing/2014/main" id="{D2EF5012-B8D3-3C51-C20F-62469B250A0A}"/>
              </a:ext>
            </a:extLst>
          </p:cNvPr>
          <p:cNvSpPr>
            <a:spLocks noGrp="1"/>
          </p:cNvSpPr>
          <p:nvPr>
            <p:ph type="sldNum" sz="quarter" idx="12"/>
          </p:nvPr>
        </p:nvSpPr>
        <p:spPr/>
        <p:txBody>
          <a:bodyPr/>
          <a:lstStyle/>
          <a:p>
            <a:fld id="{D57F1E4F-1CFF-5643-939E-217C01CDF565}" type="slidenum">
              <a:rPr lang="en-US" smtClean="0"/>
              <a:pPr/>
              <a:t>23</a:t>
            </a:fld>
            <a:endParaRPr lang="en-US" dirty="0"/>
          </a:p>
        </p:txBody>
      </p:sp>
    </p:spTree>
    <p:extLst>
      <p:ext uri="{BB962C8B-B14F-4D97-AF65-F5344CB8AC3E}">
        <p14:creationId xmlns:p14="http://schemas.microsoft.com/office/powerpoint/2010/main" val="322896366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B6E154-867D-7FAC-6B87-DEB7A87C5F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177A454-C420-B897-0BA6-0489E03EDD19}"/>
              </a:ext>
            </a:extLst>
          </p:cNvPr>
          <p:cNvSpPr>
            <a:spLocks noGrp="1"/>
          </p:cNvSpPr>
          <p:nvPr>
            <p:ph type="title"/>
          </p:nvPr>
        </p:nvSpPr>
        <p:spPr>
          <a:xfrm>
            <a:off x="297554" y="1426697"/>
            <a:ext cx="11171582" cy="4456577"/>
          </a:xfrm>
        </p:spPr>
        <p:txBody>
          <a:bodyPr>
            <a:normAutofit fontScale="90000"/>
          </a:bodyPr>
          <a:lstStyle/>
          <a:p>
            <a:pPr marL="457200" lvl="1" indent="0" algn="ctr">
              <a:buNone/>
            </a:pPr>
            <a:br>
              <a:rPr lang="en-US" sz="4800" b="1" dirty="0">
                <a:solidFill>
                  <a:srgbClr val="FFFF00"/>
                </a:solidFill>
              </a:rPr>
            </a:br>
            <a:br>
              <a:rPr lang="en-US" sz="4800" b="1" dirty="0">
                <a:solidFill>
                  <a:srgbClr val="FFFF00"/>
                </a:solidFill>
              </a:rPr>
            </a:br>
            <a:br>
              <a:rPr lang="en-US" sz="4800" b="1" dirty="0">
                <a:solidFill>
                  <a:srgbClr val="FFFF00"/>
                </a:solidFill>
              </a:rPr>
            </a:br>
            <a:br>
              <a:rPr lang="en-US" sz="4800" b="1" dirty="0">
                <a:solidFill>
                  <a:srgbClr val="FFFF00"/>
                </a:solidFill>
              </a:rPr>
            </a:br>
            <a:r>
              <a:rPr lang="en-US" sz="4800" b="1" dirty="0">
                <a:solidFill>
                  <a:srgbClr val="FFFF00"/>
                </a:solidFill>
              </a:rPr>
              <a:t>7. “I” Identity Role Models - Activists </a:t>
            </a:r>
            <a:br>
              <a:rPr lang="en-US" sz="4800" b="1" dirty="0">
                <a:solidFill>
                  <a:srgbClr val="FFFF00"/>
                </a:solidFill>
              </a:rPr>
            </a:br>
            <a:br>
              <a:rPr lang="en-US" sz="3600" b="1" i="1" dirty="0">
                <a:solidFill>
                  <a:srgbClr val="FFFF00"/>
                </a:solidFill>
              </a:rPr>
            </a:br>
            <a:br>
              <a:rPr lang="en-US" sz="2400" b="1" dirty="0">
                <a:solidFill>
                  <a:srgbClr val="C00000"/>
                </a:solidFill>
              </a:rPr>
            </a:br>
            <a:br>
              <a:rPr lang="en-US" sz="4800" i="1" dirty="0">
                <a:solidFill>
                  <a:srgbClr val="FFFF00"/>
                </a:solidFill>
              </a:rPr>
            </a:br>
            <a:br>
              <a:rPr lang="en-US" sz="4800" i="1" dirty="0">
                <a:solidFill>
                  <a:srgbClr val="FFFF00"/>
                </a:solidFill>
              </a:rPr>
            </a:br>
            <a:br>
              <a:rPr lang="en-US" sz="4800" b="1" dirty="0">
                <a:solidFill>
                  <a:srgbClr val="FFFF00"/>
                </a:solidFill>
              </a:rPr>
            </a:br>
            <a:br>
              <a:rPr lang="en-US" sz="4800" dirty="0">
                <a:solidFill>
                  <a:srgbClr val="FFFF00"/>
                </a:solidFill>
              </a:rPr>
            </a:br>
            <a:endParaRPr lang="en-US" sz="4800" b="1" dirty="0">
              <a:solidFill>
                <a:srgbClr val="FFFF00"/>
              </a:solidFill>
            </a:endParaRPr>
          </a:p>
        </p:txBody>
      </p:sp>
      <p:sp>
        <p:nvSpPr>
          <p:cNvPr id="4" name="Footer Placeholder 3">
            <a:extLst>
              <a:ext uri="{FF2B5EF4-FFF2-40B4-BE49-F238E27FC236}">
                <a16:creationId xmlns:a16="http://schemas.microsoft.com/office/drawing/2014/main" id="{5D6128E5-D0B3-894B-0AD7-73F797C54A36}"/>
              </a:ext>
            </a:extLst>
          </p:cNvPr>
          <p:cNvSpPr>
            <a:spLocks noGrp="1"/>
          </p:cNvSpPr>
          <p:nvPr>
            <p:ph type="ftr" sz="quarter" idx="11"/>
          </p:nvPr>
        </p:nvSpPr>
        <p:spPr/>
        <p:txBody>
          <a:bodyPr/>
          <a:lstStyle/>
          <a:p>
            <a:r>
              <a:rPr lang="en-US" dirty="0"/>
              <a:t>Copyright 2026 -  Beyond the Binary Counseling and Consulting Services, LLC</a:t>
            </a:r>
          </a:p>
        </p:txBody>
      </p:sp>
      <p:sp>
        <p:nvSpPr>
          <p:cNvPr id="5" name="Slide Number Placeholder 4">
            <a:extLst>
              <a:ext uri="{FF2B5EF4-FFF2-40B4-BE49-F238E27FC236}">
                <a16:creationId xmlns:a16="http://schemas.microsoft.com/office/drawing/2014/main" id="{51F4383D-B932-5170-4183-BD3000A24364}"/>
              </a:ext>
            </a:extLst>
          </p:cNvPr>
          <p:cNvSpPr>
            <a:spLocks noGrp="1"/>
          </p:cNvSpPr>
          <p:nvPr>
            <p:ph type="sldNum" sz="quarter" idx="12"/>
          </p:nvPr>
        </p:nvSpPr>
        <p:spPr/>
        <p:txBody>
          <a:bodyPr/>
          <a:lstStyle/>
          <a:p>
            <a:fld id="{D57F1E4F-1CFF-5643-939E-217C01CDF565}" type="slidenum">
              <a:rPr lang="en-US" smtClean="0"/>
              <a:pPr/>
              <a:t>24</a:t>
            </a:fld>
            <a:endParaRPr lang="en-US" dirty="0"/>
          </a:p>
        </p:txBody>
      </p:sp>
    </p:spTree>
    <p:extLst>
      <p:ext uri="{BB962C8B-B14F-4D97-AF65-F5344CB8AC3E}">
        <p14:creationId xmlns:p14="http://schemas.microsoft.com/office/powerpoint/2010/main" val="127307085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9CA23BB-14EC-AFC2-0954-0E47CCD23256}"/>
              </a:ext>
            </a:extLst>
          </p:cNvPr>
          <p:cNvSpPr>
            <a:spLocks noGrp="1"/>
          </p:cNvSpPr>
          <p:nvPr>
            <p:ph idx="1"/>
          </p:nvPr>
        </p:nvSpPr>
        <p:spPr>
          <a:xfrm>
            <a:off x="877883" y="2200286"/>
            <a:ext cx="10002381" cy="4542504"/>
          </a:xfrm>
        </p:spPr>
        <p:txBody>
          <a:bodyPr/>
          <a:lstStyle/>
          <a:p>
            <a:pPr marL="457200" lvl="1" indent="0">
              <a:buNone/>
            </a:pPr>
            <a:endParaRPr lang="en-US" dirty="0"/>
          </a:p>
          <a:p>
            <a:pPr marL="457200" lvl="1" indent="0" algn="ctr">
              <a:buNone/>
            </a:pPr>
            <a:r>
              <a:rPr lang="en-US" sz="4000" b="1" i="1" dirty="0">
                <a:solidFill>
                  <a:srgbClr val="FFFF00"/>
                </a:solidFill>
              </a:rPr>
              <a:t>Beyond the Binary Intersex Identity Model</a:t>
            </a:r>
          </a:p>
          <a:p>
            <a:pPr marL="457200" lvl="1" indent="0" algn="ctr">
              <a:buNone/>
            </a:pPr>
            <a:r>
              <a:rPr lang="en-US" sz="2400" b="1" dirty="0"/>
              <a:t>Mulit, C.J. (2020). </a:t>
            </a:r>
            <a:r>
              <a:rPr lang="en-US" sz="2400" b="1" i="1" dirty="0"/>
              <a:t>Intersex Experiences, Activists’ Perspectives,                      			and Counseling Implications. 				</a:t>
            </a:r>
            <a:r>
              <a:rPr lang="en-US" sz="2400" b="1" dirty="0">
                <a:solidFill>
                  <a:srgbClr val="C00000"/>
                </a:solidFill>
                <a:hlinkClick r:id="rId2"/>
              </a:rPr>
              <a:t>https://irl.umsl.edu/dissertation/930/</a:t>
            </a:r>
            <a:endParaRPr lang="en-US" sz="2400" b="1" dirty="0">
              <a:solidFill>
                <a:srgbClr val="C00000"/>
              </a:solidFill>
            </a:endParaRPr>
          </a:p>
          <a:p>
            <a:pPr marL="457200" lvl="1" indent="0" algn="ctr">
              <a:buNone/>
            </a:pPr>
            <a:endParaRPr lang="en-US" sz="2800" b="1" dirty="0"/>
          </a:p>
          <a:p>
            <a:pPr marL="457200" lvl="1" indent="0" algn="ctr">
              <a:buNone/>
            </a:pPr>
            <a:r>
              <a:rPr lang="en-US" sz="2800" b="1" dirty="0"/>
              <a:t>					</a:t>
            </a:r>
            <a:endParaRPr lang="en-US" sz="3600" b="1" dirty="0">
              <a:solidFill>
                <a:srgbClr val="FFFF00"/>
              </a:solidFill>
            </a:endParaRPr>
          </a:p>
        </p:txBody>
      </p:sp>
      <p:sp>
        <p:nvSpPr>
          <p:cNvPr id="5" name="Slide Number Placeholder 4">
            <a:extLst>
              <a:ext uri="{FF2B5EF4-FFF2-40B4-BE49-F238E27FC236}">
                <a16:creationId xmlns:a16="http://schemas.microsoft.com/office/drawing/2014/main" id="{B8C00D40-3717-0F82-5DD0-E4CA47569008}"/>
              </a:ext>
            </a:extLst>
          </p:cNvPr>
          <p:cNvSpPr>
            <a:spLocks noGrp="1"/>
          </p:cNvSpPr>
          <p:nvPr>
            <p:ph type="sldNum" sz="quarter" idx="12"/>
          </p:nvPr>
        </p:nvSpPr>
        <p:spPr/>
        <p:txBody>
          <a:bodyPr/>
          <a:lstStyle/>
          <a:p>
            <a:fld id="{D57F1E4F-1CFF-5643-939E-217C01CDF565}" type="slidenum">
              <a:rPr lang="en-US" sz="1400" smtClean="0"/>
              <a:pPr/>
              <a:t>25</a:t>
            </a:fld>
            <a:endParaRPr lang="en-US" sz="1400" dirty="0"/>
          </a:p>
        </p:txBody>
      </p:sp>
      <p:sp>
        <p:nvSpPr>
          <p:cNvPr id="2" name="Footer Placeholder 1">
            <a:extLst>
              <a:ext uri="{FF2B5EF4-FFF2-40B4-BE49-F238E27FC236}">
                <a16:creationId xmlns:a16="http://schemas.microsoft.com/office/drawing/2014/main" id="{5F6D4DF6-D3F8-3AE6-D76C-687F04A20B61}"/>
              </a:ext>
            </a:extLst>
          </p:cNvPr>
          <p:cNvSpPr>
            <a:spLocks noGrp="1"/>
          </p:cNvSpPr>
          <p:nvPr>
            <p:ph type="ftr" sz="quarter" idx="11"/>
          </p:nvPr>
        </p:nvSpPr>
        <p:spPr/>
        <p:txBody>
          <a:bodyPr/>
          <a:lstStyle/>
          <a:p>
            <a:r>
              <a:rPr lang="en-US" dirty="0"/>
              <a:t>Copyright 2026 -  Beyond the Binary Counseling and Consulting Services, LLC</a:t>
            </a:r>
          </a:p>
        </p:txBody>
      </p:sp>
    </p:spTree>
    <p:extLst>
      <p:ext uri="{BB962C8B-B14F-4D97-AF65-F5344CB8AC3E}">
        <p14:creationId xmlns:p14="http://schemas.microsoft.com/office/powerpoint/2010/main" val="218758342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B8C66D-B6A2-500B-9628-4AA496EBC40C}"/>
              </a:ext>
            </a:extLst>
          </p:cNvPr>
          <p:cNvSpPr>
            <a:spLocks noGrp="1"/>
          </p:cNvSpPr>
          <p:nvPr>
            <p:ph type="title"/>
          </p:nvPr>
        </p:nvSpPr>
        <p:spPr>
          <a:xfrm>
            <a:off x="590591" y="0"/>
            <a:ext cx="10456819" cy="1383038"/>
          </a:xfrm>
        </p:spPr>
        <p:txBody>
          <a:bodyPr>
            <a:noAutofit/>
          </a:bodyPr>
          <a:lstStyle/>
          <a:p>
            <a:pPr algn="ctr"/>
            <a:r>
              <a:rPr lang="en-US" b="1" cap="none" dirty="0"/>
              <a:t>Three stage </a:t>
            </a:r>
            <a:r>
              <a:rPr lang="en-US" b="1" i="1" cap="none" dirty="0"/>
              <a:t>Beyond the Binary </a:t>
            </a:r>
            <a:r>
              <a:rPr lang="en-US" cap="none" dirty="0"/>
              <a:t>(Positive) </a:t>
            </a:r>
            <a:r>
              <a:rPr lang="en-US" b="1" i="1" cap="none" dirty="0"/>
              <a:t>Identity Model</a:t>
            </a:r>
            <a:endParaRPr lang="en-US" b="1" i="1" cap="small" dirty="0"/>
          </a:p>
        </p:txBody>
      </p:sp>
      <p:sp>
        <p:nvSpPr>
          <p:cNvPr id="3" name="Content Placeholder 2">
            <a:extLst>
              <a:ext uri="{FF2B5EF4-FFF2-40B4-BE49-F238E27FC236}">
                <a16:creationId xmlns:a16="http://schemas.microsoft.com/office/drawing/2014/main" id="{A92FCA5D-AD2C-2436-D46E-2CE18A069CEB}"/>
              </a:ext>
            </a:extLst>
          </p:cNvPr>
          <p:cNvSpPr>
            <a:spLocks noGrp="1"/>
          </p:cNvSpPr>
          <p:nvPr>
            <p:ph idx="1"/>
          </p:nvPr>
        </p:nvSpPr>
        <p:spPr>
          <a:xfrm>
            <a:off x="89044" y="1181099"/>
            <a:ext cx="12013912" cy="5067300"/>
          </a:xfrm>
        </p:spPr>
        <p:txBody>
          <a:bodyPr>
            <a:normAutofit/>
          </a:bodyPr>
          <a:lstStyle/>
          <a:p>
            <a:pPr lvl="1"/>
            <a:r>
              <a:rPr lang="en-US" sz="2600" b="1" dirty="0"/>
              <a:t>I. ‘</a:t>
            </a:r>
            <a:r>
              <a:rPr lang="en-US" sz="2800" b="1" dirty="0"/>
              <a:t>Binary-Only’ Framework (NOT KNOWING HETRONORM. &amp; HARM)</a:t>
            </a:r>
          </a:p>
          <a:p>
            <a:pPr lvl="2"/>
            <a:r>
              <a:rPr lang="en-US" sz="2600" b="1" dirty="0">
                <a:solidFill>
                  <a:srgbClr val="FFFF00"/>
                </a:solidFill>
              </a:rPr>
              <a:t>born unaware into the “Big Lie” of heteronormativity (&amp; harmed by it)</a:t>
            </a:r>
          </a:p>
          <a:p>
            <a:pPr lvl="2"/>
            <a:endParaRPr lang="en-US" sz="1050" b="1" dirty="0"/>
          </a:p>
          <a:p>
            <a:pPr lvl="1"/>
            <a:r>
              <a:rPr lang="en-US" sz="2800" b="1" dirty="0"/>
              <a:t>II. ‘Breaking the Binary-Only’ Framework (UNDOING HETERONORM).”</a:t>
            </a:r>
          </a:p>
          <a:p>
            <a:pPr lvl="2">
              <a:spcBef>
                <a:spcPts val="0"/>
              </a:spcBef>
            </a:pPr>
            <a:r>
              <a:rPr lang="en-US" sz="2600" b="1" dirty="0">
                <a:solidFill>
                  <a:srgbClr val="FFFF00"/>
                </a:solidFill>
              </a:rPr>
              <a:t>dethroning “the Big Lie” through discovery, investigating, and connecting</a:t>
            </a:r>
          </a:p>
          <a:p>
            <a:pPr lvl="2">
              <a:spcBef>
                <a:spcPts val="0"/>
              </a:spcBef>
            </a:pPr>
            <a:endParaRPr lang="en-US" sz="1050" b="1" dirty="0"/>
          </a:p>
          <a:p>
            <a:pPr lvl="1"/>
            <a:r>
              <a:rPr lang="en-US" sz="2800" b="1" dirty="0"/>
              <a:t>III. ‘Beyond the Binary-Only’ Framework (NEW THOUGHTS)</a:t>
            </a:r>
          </a:p>
          <a:p>
            <a:pPr lvl="2"/>
            <a:r>
              <a:rPr lang="en-US" sz="2400" b="1" dirty="0">
                <a:solidFill>
                  <a:srgbClr val="FFFF00"/>
                </a:solidFill>
              </a:rPr>
              <a:t>certainty about “the Big Lie” and its damage</a:t>
            </a:r>
          </a:p>
          <a:p>
            <a:pPr lvl="2"/>
            <a:r>
              <a:rPr lang="en-US" sz="2400" b="1" dirty="0">
                <a:solidFill>
                  <a:srgbClr val="FFFF00"/>
                </a:solidFill>
              </a:rPr>
              <a:t>affirming of intersex self-determination</a:t>
            </a:r>
          </a:p>
          <a:p>
            <a:pPr lvl="2">
              <a:spcBef>
                <a:spcPts val="0"/>
              </a:spcBef>
            </a:pPr>
            <a:r>
              <a:rPr lang="en-US" sz="2400" b="1" dirty="0">
                <a:solidFill>
                  <a:srgbClr val="FFFF00"/>
                </a:solidFill>
              </a:rPr>
              <a:t>taking action against </a:t>
            </a:r>
            <a:r>
              <a:rPr lang="en-US" sz="2400" b="1" dirty="0" err="1">
                <a:solidFill>
                  <a:srgbClr val="FFFF00"/>
                </a:solidFill>
              </a:rPr>
              <a:t>heteronorms</a:t>
            </a:r>
            <a:r>
              <a:rPr lang="en-US" sz="2400" b="1" dirty="0">
                <a:solidFill>
                  <a:srgbClr val="FFFF00"/>
                </a:solidFill>
              </a:rPr>
              <a:t> (personal/public)</a:t>
            </a:r>
          </a:p>
        </p:txBody>
      </p:sp>
      <p:sp>
        <p:nvSpPr>
          <p:cNvPr id="5" name="Slide Number Placeholder 4">
            <a:extLst>
              <a:ext uri="{FF2B5EF4-FFF2-40B4-BE49-F238E27FC236}">
                <a16:creationId xmlns:a16="http://schemas.microsoft.com/office/drawing/2014/main" id="{34367B16-B718-C263-8A8D-076A05F829CE}"/>
              </a:ext>
            </a:extLst>
          </p:cNvPr>
          <p:cNvSpPr>
            <a:spLocks noGrp="1"/>
          </p:cNvSpPr>
          <p:nvPr>
            <p:ph type="sldNum" sz="quarter" idx="12"/>
          </p:nvPr>
        </p:nvSpPr>
        <p:spPr/>
        <p:txBody>
          <a:bodyPr/>
          <a:lstStyle/>
          <a:p>
            <a:fld id="{D57F1E4F-1CFF-5643-939E-217C01CDF565}" type="slidenum">
              <a:rPr lang="en-US" sz="1400" smtClean="0"/>
              <a:pPr/>
              <a:t>26</a:t>
            </a:fld>
            <a:endParaRPr lang="en-US" sz="1400" dirty="0"/>
          </a:p>
        </p:txBody>
      </p:sp>
      <p:sp>
        <p:nvSpPr>
          <p:cNvPr id="6" name="Footer Placeholder 5">
            <a:extLst>
              <a:ext uri="{FF2B5EF4-FFF2-40B4-BE49-F238E27FC236}">
                <a16:creationId xmlns:a16="http://schemas.microsoft.com/office/drawing/2014/main" id="{7547F248-875D-5E1C-BA6A-2A73E025231F}"/>
              </a:ext>
            </a:extLst>
          </p:cNvPr>
          <p:cNvSpPr>
            <a:spLocks noGrp="1"/>
          </p:cNvSpPr>
          <p:nvPr>
            <p:ph type="ftr" sz="quarter" idx="11"/>
          </p:nvPr>
        </p:nvSpPr>
        <p:spPr>
          <a:xfrm>
            <a:off x="1144590" y="6248399"/>
            <a:ext cx="6239309" cy="394253"/>
          </a:xfrm>
        </p:spPr>
        <p:txBody>
          <a:bodyPr/>
          <a:lstStyle/>
          <a:p>
            <a:r>
              <a:rPr lang="en-US" dirty="0"/>
              <a:t>Copyright 2026 -  Beyond the Binary Counseling and Consulting Services, LLC</a:t>
            </a:r>
          </a:p>
        </p:txBody>
      </p:sp>
    </p:spTree>
    <p:extLst>
      <p:ext uri="{BB962C8B-B14F-4D97-AF65-F5344CB8AC3E}">
        <p14:creationId xmlns:p14="http://schemas.microsoft.com/office/powerpoint/2010/main" val="109030553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BE184F-9016-22A4-954C-DB3685DCD48C}"/>
              </a:ext>
            </a:extLst>
          </p:cNvPr>
          <p:cNvSpPr>
            <a:spLocks noGrp="1"/>
          </p:cNvSpPr>
          <p:nvPr>
            <p:ph type="title"/>
          </p:nvPr>
        </p:nvSpPr>
        <p:spPr>
          <a:xfrm>
            <a:off x="1023179" y="1829548"/>
            <a:ext cx="10627360" cy="205318"/>
          </a:xfrm>
        </p:spPr>
        <p:txBody>
          <a:bodyPr>
            <a:normAutofit fontScale="90000"/>
          </a:bodyPr>
          <a:lstStyle/>
          <a:p>
            <a:r>
              <a:rPr lang="en-US" sz="4000" b="1" cap="none" dirty="0"/>
              <a:t>Unusual emotional themes in the                         </a:t>
            </a:r>
            <a:r>
              <a:rPr lang="en-US" sz="4000" b="1" i="1" cap="none" dirty="0"/>
              <a:t>Beyond the Binary Intersex Identity Model </a:t>
            </a:r>
            <a:br>
              <a:rPr lang="en-US" sz="4000" b="1" dirty="0"/>
            </a:br>
            <a:br>
              <a:rPr lang="en-US" sz="3600" b="1" dirty="0"/>
            </a:br>
            <a:r>
              <a:rPr lang="en-US" b="1" dirty="0">
                <a:solidFill>
                  <a:schemeClr val="bg2"/>
                </a:solidFill>
              </a:rPr>
              <a:t>.</a:t>
            </a:r>
            <a:br>
              <a:rPr lang="en-US" b="1" dirty="0">
                <a:solidFill>
                  <a:schemeClr val="bg2"/>
                </a:solidFill>
              </a:rPr>
            </a:br>
            <a:endParaRPr lang="en-US" dirty="0">
              <a:solidFill>
                <a:schemeClr val="bg2"/>
              </a:solidFill>
            </a:endParaRPr>
          </a:p>
        </p:txBody>
      </p:sp>
      <p:sp>
        <p:nvSpPr>
          <p:cNvPr id="3" name="Content Placeholder 2">
            <a:extLst>
              <a:ext uri="{FF2B5EF4-FFF2-40B4-BE49-F238E27FC236}">
                <a16:creationId xmlns:a16="http://schemas.microsoft.com/office/drawing/2014/main" id="{C7F16A6E-D285-FC55-F3F3-57EB740FF75C}"/>
              </a:ext>
            </a:extLst>
          </p:cNvPr>
          <p:cNvSpPr>
            <a:spLocks noGrp="1"/>
          </p:cNvSpPr>
          <p:nvPr>
            <p:ph idx="1"/>
          </p:nvPr>
        </p:nvSpPr>
        <p:spPr>
          <a:xfrm>
            <a:off x="903730" y="2229395"/>
            <a:ext cx="10384539" cy="2979420"/>
          </a:xfrm>
        </p:spPr>
        <p:txBody>
          <a:bodyPr>
            <a:normAutofit/>
          </a:bodyPr>
          <a:lstStyle/>
          <a:p>
            <a:pPr lvl="1"/>
            <a:r>
              <a:rPr lang="en-US" sz="2800" b="1" i="1" dirty="0">
                <a:solidFill>
                  <a:srgbClr val="FFFF00"/>
                </a:solidFill>
              </a:rPr>
              <a:t>‘Intersex non-existence’</a:t>
            </a:r>
          </a:p>
          <a:p>
            <a:pPr lvl="2"/>
            <a:r>
              <a:rPr lang="en-US" sz="2600" b="1" dirty="0"/>
              <a:t>a more formidable challenge than </a:t>
            </a:r>
            <a:r>
              <a:rPr lang="en-US" sz="2600" b="1" i="1" dirty="0"/>
              <a:t>identity inferiority</a:t>
            </a:r>
          </a:p>
          <a:p>
            <a:pPr lvl="1"/>
            <a:r>
              <a:rPr lang="en-US" sz="2800" b="1" i="1" dirty="0">
                <a:solidFill>
                  <a:srgbClr val="FFFF00"/>
                </a:solidFill>
              </a:rPr>
              <a:t>‘Imposter syndrome’ – Am I a real (blank) (i.e., sex, gender, partner)?</a:t>
            </a:r>
          </a:p>
          <a:p>
            <a:endParaRPr lang="en-US" b="1" dirty="0">
              <a:solidFill>
                <a:srgbClr val="FFFF00"/>
              </a:solidFill>
            </a:endParaRPr>
          </a:p>
          <a:p>
            <a:pPr marL="0" indent="0">
              <a:buNone/>
            </a:pPr>
            <a:endParaRPr lang="en-US" b="1" dirty="0">
              <a:solidFill>
                <a:srgbClr val="FFFF00"/>
              </a:solidFill>
            </a:endParaRPr>
          </a:p>
          <a:p>
            <a:pPr marL="457200" lvl="1" indent="0">
              <a:buNone/>
            </a:pPr>
            <a:endParaRPr lang="en-US" dirty="0"/>
          </a:p>
        </p:txBody>
      </p:sp>
      <p:sp>
        <p:nvSpPr>
          <p:cNvPr id="5" name="Slide Number Placeholder 4">
            <a:extLst>
              <a:ext uri="{FF2B5EF4-FFF2-40B4-BE49-F238E27FC236}">
                <a16:creationId xmlns:a16="http://schemas.microsoft.com/office/drawing/2014/main" id="{2418F0A1-07A1-125F-8C79-003A908C4F86}"/>
              </a:ext>
            </a:extLst>
          </p:cNvPr>
          <p:cNvSpPr>
            <a:spLocks noGrp="1"/>
          </p:cNvSpPr>
          <p:nvPr>
            <p:ph type="sldNum" sz="quarter" idx="12"/>
          </p:nvPr>
        </p:nvSpPr>
        <p:spPr/>
        <p:txBody>
          <a:bodyPr/>
          <a:lstStyle/>
          <a:p>
            <a:fld id="{D57F1E4F-1CFF-5643-939E-217C01CDF565}" type="slidenum">
              <a:rPr lang="en-US" sz="1400" smtClean="0"/>
              <a:pPr/>
              <a:t>27</a:t>
            </a:fld>
            <a:endParaRPr lang="en-US" sz="1400" dirty="0"/>
          </a:p>
        </p:txBody>
      </p:sp>
      <p:sp>
        <p:nvSpPr>
          <p:cNvPr id="6" name="Footer Placeholder 5">
            <a:extLst>
              <a:ext uri="{FF2B5EF4-FFF2-40B4-BE49-F238E27FC236}">
                <a16:creationId xmlns:a16="http://schemas.microsoft.com/office/drawing/2014/main" id="{586B26F7-A38F-0029-2409-C8CDC22702DC}"/>
              </a:ext>
            </a:extLst>
          </p:cNvPr>
          <p:cNvSpPr>
            <a:spLocks noGrp="1"/>
          </p:cNvSpPr>
          <p:nvPr>
            <p:ph type="ftr" sz="quarter" idx="11"/>
          </p:nvPr>
        </p:nvSpPr>
        <p:spPr/>
        <p:txBody>
          <a:bodyPr/>
          <a:lstStyle/>
          <a:p>
            <a:r>
              <a:rPr lang="en-US" dirty="0"/>
              <a:t>Copyright 2026 -  Beyond the Binary Counseling and Consulting Services, LLC</a:t>
            </a:r>
          </a:p>
        </p:txBody>
      </p:sp>
    </p:spTree>
    <p:extLst>
      <p:ext uri="{BB962C8B-B14F-4D97-AF65-F5344CB8AC3E}">
        <p14:creationId xmlns:p14="http://schemas.microsoft.com/office/powerpoint/2010/main" val="125931331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B8C66D-B6A2-500B-9628-4AA496EBC40C}"/>
              </a:ext>
            </a:extLst>
          </p:cNvPr>
          <p:cNvSpPr>
            <a:spLocks noGrp="1"/>
          </p:cNvSpPr>
          <p:nvPr>
            <p:ph type="title"/>
          </p:nvPr>
        </p:nvSpPr>
        <p:spPr>
          <a:xfrm>
            <a:off x="233888" y="584913"/>
            <a:ext cx="10813522" cy="886690"/>
          </a:xfrm>
        </p:spPr>
        <p:txBody>
          <a:bodyPr>
            <a:noAutofit/>
          </a:bodyPr>
          <a:lstStyle/>
          <a:p>
            <a:pPr marL="457200" lvl="1" indent="0" algn="l">
              <a:buNone/>
            </a:pPr>
            <a:r>
              <a:rPr lang="en-US" sz="3200" b="1" i="1" dirty="0">
                <a:solidFill>
                  <a:schemeClr val="tx1"/>
                </a:solidFill>
              </a:rPr>
              <a:t>Beyond the Binary </a:t>
            </a:r>
            <a:r>
              <a:rPr lang="en-US" sz="3200" b="1" dirty="0">
                <a:solidFill>
                  <a:schemeClr val="tx1"/>
                </a:solidFill>
              </a:rPr>
              <a:t>Intersex </a:t>
            </a:r>
            <a:r>
              <a:rPr lang="en-US" sz="3200" b="1" i="1" dirty="0">
                <a:solidFill>
                  <a:schemeClr val="tx1"/>
                </a:solidFill>
              </a:rPr>
              <a:t>(</a:t>
            </a:r>
            <a:r>
              <a:rPr lang="en-US" sz="3200" b="1" dirty="0">
                <a:solidFill>
                  <a:schemeClr val="tx1"/>
                </a:solidFill>
              </a:rPr>
              <a:t>Positive) </a:t>
            </a:r>
            <a:br>
              <a:rPr lang="en-US" sz="3200" b="1" dirty="0">
                <a:solidFill>
                  <a:schemeClr val="tx1"/>
                </a:solidFill>
              </a:rPr>
            </a:br>
            <a:r>
              <a:rPr lang="en-US" sz="3200" b="1" dirty="0">
                <a:solidFill>
                  <a:schemeClr val="tx1"/>
                </a:solidFill>
              </a:rPr>
              <a:t>Identity Model</a:t>
            </a:r>
          </a:p>
        </p:txBody>
      </p:sp>
      <p:sp>
        <p:nvSpPr>
          <p:cNvPr id="3" name="Content Placeholder 2">
            <a:extLst>
              <a:ext uri="{FF2B5EF4-FFF2-40B4-BE49-F238E27FC236}">
                <a16:creationId xmlns:a16="http://schemas.microsoft.com/office/drawing/2014/main" id="{A92FCA5D-AD2C-2436-D46E-2CE18A069CEB}"/>
              </a:ext>
            </a:extLst>
          </p:cNvPr>
          <p:cNvSpPr>
            <a:spLocks noGrp="1"/>
          </p:cNvSpPr>
          <p:nvPr>
            <p:ph idx="1"/>
          </p:nvPr>
        </p:nvSpPr>
        <p:spPr>
          <a:xfrm>
            <a:off x="1011765" y="1915487"/>
            <a:ext cx="10813522" cy="3523903"/>
          </a:xfrm>
        </p:spPr>
        <p:txBody>
          <a:bodyPr>
            <a:noAutofit/>
          </a:bodyPr>
          <a:lstStyle/>
          <a:p>
            <a:r>
              <a:rPr lang="en-US" sz="2800" b="1" dirty="0">
                <a:solidFill>
                  <a:srgbClr val="FFFF00"/>
                </a:solidFill>
              </a:rPr>
              <a:t>Useful guide of intersex emotional themes to train counselors</a:t>
            </a:r>
          </a:p>
          <a:p>
            <a:r>
              <a:rPr lang="en-US" sz="2800" b="1" dirty="0">
                <a:solidFill>
                  <a:srgbClr val="FFFF00"/>
                </a:solidFill>
              </a:rPr>
              <a:t>Useful map for guiding clients to possible next growth steps</a:t>
            </a:r>
          </a:p>
          <a:p>
            <a:r>
              <a:rPr lang="en-US" sz="2800" b="1" dirty="0">
                <a:solidFill>
                  <a:srgbClr val="FFFF00"/>
                </a:solidFill>
              </a:rPr>
              <a:t>“Positive” is not meant as ‘“happy face normative”</a:t>
            </a:r>
          </a:p>
          <a:p>
            <a:r>
              <a:rPr lang="en-US" sz="2800" b="1" dirty="0">
                <a:solidFill>
                  <a:srgbClr val="FFFF00"/>
                </a:solidFill>
              </a:rPr>
              <a:t>Rather individuals are living with greater self-approval,                    	and less psychological pain</a:t>
            </a:r>
          </a:p>
          <a:p>
            <a:endParaRPr lang="en-US" sz="2800" b="1" dirty="0"/>
          </a:p>
        </p:txBody>
      </p:sp>
      <p:sp>
        <p:nvSpPr>
          <p:cNvPr id="5" name="Slide Number Placeholder 4">
            <a:extLst>
              <a:ext uri="{FF2B5EF4-FFF2-40B4-BE49-F238E27FC236}">
                <a16:creationId xmlns:a16="http://schemas.microsoft.com/office/drawing/2014/main" id="{34367B16-B718-C263-8A8D-076A05F829CE}"/>
              </a:ext>
            </a:extLst>
          </p:cNvPr>
          <p:cNvSpPr>
            <a:spLocks noGrp="1"/>
          </p:cNvSpPr>
          <p:nvPr>
            <p:ph type="sldNum" sz="quarter" idx="12"/>
          </p:nvPr>
        </p:nvSpPr>
        <p:spPr/>
        <p:txBody>
          <a:bodyPr/>
          <a:lstStyle/>
          <a:p>
            <a:fld id="{D57F1E4F-1CFF-5643-939E-217C01CDF565}" type="slidenum">
              <a:rPr lang="en-US" sz="1400" smtClean="0"/>
              <a:pPr/>
              <a:t>28</a:t>
            </a:fld>
            <a:endParaRPr lang="en-US" sz="1400" dirty="0"/>
          </a:p>
        </p:txBody>
      </p:sp>
      <p:sp>
        <p:nvSpPr>
          <p:cNvPr id="6" name="Footer Placeholder 5">
            <a:extLst>
              <a:ext uri="{FF2B5EF4-FFF2-40B4-BE49-F238E27FC236}">
                <a16:creationId xmlns:a16="http://schemas.microsoft.com/office/drawing/2014/main" id="{C6772136-FD25-AA23-2D45-59E9D4B0AB33}"/>
              </a:ext>
            </a:extLst>
          </p:cNvPr>
          <p:cNvSpPr>
            <a:spLocks noGrp="1"/>
          </p:cNvSpPr>
          <p:nvPr>
            <p:ph type="ftr" sz="quarter" idx="11"/>
          </p:nvPr>
        </p:nvSpPr>
        <p:spPr/>
        <p:txBody>
          <a:bodyPr/>
          <a:lstStyle/>
          <a:p>
            <a:r>
              <a:rPr lang="en-US" dirty="0"/>
              <a:t>Copyright 2026 -  Beyond the Binary Counseling and Consulting Services, LLC</a:t>
            </a:r>
          </a:p>
        </p:txBody>
      </p:sp>
    </p:spTree>
    <p:extLst>
      <p:ext uri="{BB962C8B-B14F-4D97-AF65-F5344CB8AC3E}">
        <p14:creationId xmlns:p14="http://schemas.microsoft.com/office/powerpoint/2010/main" val="139181995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0EF924-0C10-7D4B-CCC8-874B6F527C11}"/>
              </a:ext>
            </a:extLst>
          </p:cNvPr>
          <p:cNvSpPr>
            <a:spLocks noGrp="1"/>
          </p:cNvSpPr>
          <p:nvPr>
            <p:ph type="title"/>
          </p:nvPr>
        </p:nvSpPr>
        <p:spPr>
          <a:xfrm>
            <a:off x="-164873" y="385155"/>
            <a:ext cx="9905998" cy="1478570"/>
          </a:xfrm>
        </p:spPr>
        <p:txBody>
          <a:bodyPr>
            <a:normAutofit/>
          </a:bodyPr>
          <a:lstStyle/>
          <a:p>
            <a:pPr algn="ctr"/>
            <a:r>
              <a:rPr lang="en-US" b="1" dirty="0">
                <a:solidFill>
                  <a:srgbClr val="FFFF00"/>
                </a:solidFill>
              </a:rPr>
              <a:t>8. “I” as personhood since antiquity</a:t>
            </a:r>
            <a:endParaRPr lang="en-US" dirty="0">
              <a:solidFill>
                <a:srgbClr val="FFFF00"/>
              </a:solidFill>
            </a:endParaRPr>
          </a:p>
        </p:txBody>
      </p:sp>
      <p:graphicFrame>
        <p:nvGraphicFramePr>
          <p:cNvPr id="6" name="Content Placeholder 5">
            <a:extLst>
              <a:ext uri="{FF2B5EF4-FFF2-40B4-BE49-F238E27FC236}">
                <a16:creationId xmlns:a16="http://schemas.microsoft.com/office/drawing/2014/main" id="{68643E6A-B6A8-554D-1621-E9763159B118}"/>
              </a:ext>
            </a:extLst>
          </p:cNvPr>
          <p:cNvGraphicFramePr>
            <a:graphicFrameLocks noGrp="1"/>
          </p:cNvGraphicFramePr>
          <p:nvPr>
            <p:ph idx="1"/>
            <p:extLst>
              <p:ext uri="{D42A27DB-BD31-4B8C-83A1-F6EECF244321}">
                <p14:modId xmlns:p14="http://schemas.microsoft.com/office/powerpoint/2010/main" val="1312883991"/>
              </p:ext>
            </p:extLst>
          </p:nvPr>
        </p:nvGraphicFramePr>
        <p:xfrm>
          <a:off x="1141412" y="1863725"/>
          <a:ext cx="9906000" cy="35417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Footer Placeholder 3">
            <a:extLst>
              <a:ext uri="{FF2B5EF4-FFF2-40B4-BE49-F238E27FC236}">
                <a16:creationId xmlns:a16="http://schemas.microsoft.com/office/drawing/2014/main" id="{23E08997-F09E-CDBF-5D58-A20EF9AA83AF}"/>
              </a:ext>
            </a:extLst>
          </p:cNvPr>
          <p:cNvSpPr>
            <a:spLocks noGrp="1"/>
          </p:cNvSpPr>
          <p:nvPr>
            <p:ph type="ftr" sz="quarter" idx="11"/>
          </p:nvPr>
        </p:nvSpPr>
        <p:spPr/>
        <p:txBody>
          <a:bodyPr/>
          <a:lstStyle/>
          <a:p>
            <a:r>
              <a:rPr lang="en-US" dirty="0"/>
              <a:t>Copyright 2026 -  Beyond the Binary Counseling and Consulting Services, LLC</a:t>
            </a:r>
          </a:p>
        </p:txBody>
      </p:sp>
      <p:sp>
        <p:nvSpPr>
          <p:cNvPr id="5" name="Slide Number Placeholder 4">
            <a:extLst>
              <a:ext uri="{FF2B5EF4-FFF2-40B4-BE49-F238E27FC236}">
                <a16:creationId xmlns:a16="http://schemas.microsoft.com/office/drawing/2014/main" id="{FD5C063C-0407-2657-5821-822213652D1B}"/>
              </a:ext>
            </a:extLst>
          </p:cNvPr>
          <p:cNvSpPr>
            <a:spLocks noGrp="1"/>
          </p:cNvSpPr>
          <p:nvPr>
            <p:ph type="sldNum" sz="quarter" idx="12"/>
          </p:nvPr>
        </p:nvSpPr>
        <p:spPr/>
        <p:txBody>
          <a:bodyPr/>
          <a:lstStyle/>
          <a:p>
            <a:fld id="{D57F1E4F-1CFF-5643-939E-217C01CDF565}" type="slidenum">
              <a:rPr lang="en-US" smtClean="0"/>
              <a:pPr/>
              <a:t>29</a:t>
            </a:fld>
            <a:endParaRPr lang="en-US" dirty="0"/>
          </a:p>
        </p:txBody>
      </p:sp>
    </p:spTree>
    <p:extLst>
      <p:ext uri="{BB962C8B-B14F-4D97-AF65-F5344CB8AC3E}">
        <p14:creationId xmlns:p14="http://schemas.microsoft.com/office/powerpoint/2010/main" val="15192811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14B938-B9BC-EBC3-5735-104F6CE0ED7A}"/>
              </a:ext>
            </a:extLst>
          </p:cNvPr>
          <p:cNvSpPr>
            <a:spLocks noGrp="1"/>
          </p:cNvSpPr>
          <p:nvPr>
            <p:ph type="title"/>
          </p:nvPr>
        </p:nvSpPr>
        <p:spPr>
          <a:xfrm>
            <a:off x="1141410" y="251013"/>
            <a:ext cx="9905998" cy="1478570"/>
          </a:xfrm>
        </p:spPr>
        <p:txBody>
          <a:bodyPr/>
          <a:lstStyle/>
          <a:p>
            <a:r>
              <a:rPr lang="en-US" b="1" cap="none" dirty="0">
                <a:solidFill>
                  <a:srgbClr val="FFFF00"/>
                </a:solidFill>
              </a:rPr>
              <a:t>Counselor Lens </a:t>
            </a:r>
            <a:r>
              <a:rPr lang="en-US" sz="1800" b="1" cap="none" dirty="0">
                <a:solidFill>
                  <a:srgbClr val="FFFF00"/>
                </a:solidFill>
              </a:rPr>
              <a:t>cont.                                                                                    </a:t>
            </a:r>
            <a:r>
              <a:rPr lang="en-US" b="1" cap="none" dirty="0">
                <a:solidFill>
                  <a:srgbClr val="FFFF00"/>
                </a:solidFill>
              </a:rPr>
              <a:t>Examples of intersex therapy questions</a:t>
            </a:r>
          </a:p>
        </p:txBody>
      </p:sp>
      <p:sp>
        <p:nvSpPr>
          <p:cNvPr id="3" name="Content Placeholder 2">
            <a:extLst>
              <a:ext uri="{FF2B5EF4-FFF2-40B4-BE49-F238E27FC236}">
                <a16:creationId xmlns:a16="http://schemas.microsoft.com/office/drawing/2014/main" id="{CED1BA3D-B07B-D59D-BBF5-92707D0CBC90}"/>
              </a:ext>
            </a:extLst>
          </p:cNvPr>
          <p:cNvSpPr>
            <a:spLocks noGrp="1"/>
          </p:cNvSpPr>
          <p:nvPr>
            <p:ph idx="1"/>
          </p:nvPr>
        </p:nvSpPr>
        <p:spPr>
          <a:xfrm>
            <a:off x="1141410" y="1663173"/>
            <a:ext cx="9905999" cy="4220101"/>
          </a:xfrm>
        </p:spPr>
        <p:txBody>
          <a:bodyPr>
            <a:normAutofit/>
          </a:bodyPr>
          <a:lstStyle/>
          <a:p>
            <a:r>
              <a:rPr lang="en-US" b="1" dirty="0">
                <a:solidFill>
                  <a:schemeClr val="bg1"/>
                </a:solidFill>
              </a:rPr>
              <a:t>Who am I?</a:t>
            </a:r>
          </a:p>
          <a:p>
            <a:pPr lvl="1"/>
            <a:r>
              <a:rPr lang="en-US" b="1" dirty="0"/>
              <a:t>Am I male, female or intersex? Are my intersex traits?</a:t>
            </a:r>
          </a:p>
          <a:p>
            <a:pPr lvl="1"/>
            <a:r>
              <a:rPr lang="en-US" b="1" dirty="0">
                <a:solidFill>
                  <a:srgbClr val="FFFF00"/>
                </a:solidFill>
              </a:rPr>
              <a:t>My parents told me I am “fixed” but how come I don’t feel male or female?</a:t>
            </a:r>
          </a:p>
          <a:p>
            <a:pPr lvl="1"/>
            <a:r>
              <a:rPr lang="en-US" b="1" dirty="0"/>
              <a:t>I was assigned boy, but I feel girl.</a:t>
            </a:r>
          </a:p>
          <a:p>
            <a:pPr lvl="1"/>
            <a:r>
              <a:rPr lang="en-US" b="1" dirty="0"/>
              <a:t>Can I be a ”real” woman with testes? A real man with micropenis?</a:t>
            </a:r>
          </a:p>
          <a:p>
            <a:r>
              <a:rPr lang="en-US" b="1" dirty="0">
                <a:solidFill>
                  <a:schemeClr val="bg1"/>
                </a:solidFill>
              </a:rPr>
              <a:t>How do I manage being intersex?</a:t>
            </a:r>
          </a:p>
          <a:p>
            <a:pPr lvl="1"/>
            <a:r>
              <a:rPr lang="en-US" b="1" dirty="0"/>
              <a:t>Are there others like me? Where?</a:t>
            </a:r>
          </a:p>
          <a:p>
            <a:pPr lvl="1"/>
            <a:r>
              <a:rPr lang="en-US" b="1" dirty="0">
                <a:solidFill>
                  <a:srgbClr val="FFFF00"/>
                </a:solidFill>
              </a:rPr>
              <a:t>To whom, how, and what do I disclose?</a:t>
            </a:r>
          </a:p>
          <a:p>
            <a:pPr lvl="1"/>
            <a:r>
              <a:rPr lang="en-US" b="1" dirty="0"/>
              <a:t>How do I manage relationships? A family if infertile? </a:t>
            </a:r>
          </a:p>
          <a:p>
            <a:pPr lvl="1"/>
            <a:endParaRPr lang="en-US" dirty="0"/>
          </a:p>
          <a:p>
            <a:pPr lvl="1"/>
            <a:endParaRPr lang="en-US" dirty="0"/>
          </a:p>
        </p:txBody>
      </p:sp>
      <p:sp>
        <p:nvSpPr>
          <p:cNvPr id="4" name="Footer Placeholder 3">
            <a:extLst>
              <a:ext uri="{FF2B5EF4-FFF2-40B4-BE49-F238E27FC236}">
                <a16:creationId xmlns:a16="http://schemas.microsoft.com/office/drawing/2014/main" id="{F00D79BF-01FF-3CF5-176E-F94A6D23FB36}"/>
              </a:ext>
            </a:extLst>
          </p:cNvPr>
          <p:cNvSpPr>
            <a:spLocks noGrp="1"/>
          </p:cNvSpPr>
          <p:nvPr>
            <p:ph type="ftr" sz="quarter" idx="11"/>
          </p:nvPr>
        </p:nvSpPr>
        <p:spPr/>
        <p:txBody>
          <a:bodyPr/>
          <a:lstStyle/>
          <a:p>
            <a:r>
              <a:rPr lang="en-US" dirty="0"/>
              <a:t>Copyright 2026 -  Beyond the Binary Counseling and Consulting Services, LLC</a:t>
            </a:r>
          </a:p>
        </p:txBody>
      </p:sp>
      <p:sp>
        <p:nvSpPr>
          <p:cNvPr id="5" name="Slide Number Placeholder 4">
            <a:extLst>
              <a:ext uri="{FF2B5EF4-FFF2-40B4-BE49-F238E27FC236}">
                <a16:creationId xmlns:a16="http://schemas.microsoft.com/office/drawing/2014/main" id="{EC775459-2ED6-9844-1DD2-FD37354F6D13}"/>
              </a:ext>
            </a:extLst>
          </p:cNvPr>
          <p:cNvSpPr>
            <a:spLocks noGrp="1"/>
          </p:cNvSpPr>
          <p:nvPr>
            <p:ph type="sldNum" sz="quarter" idx="12"/>
          </p:nvPr>
        </p:nvSpPr>
        <p:spPr/>
        <p:txBody>
          <a:bodyPr/>
          <a:lstStyle/>
          <a:p>
            <a:fld id="{D57F1E4F-1CFF-5643-939E-217C01CDF565}" type="slidenum">
              <a:rPr lang="en-US" smtClean="0"/>
              <a:pPr/>
              <a:t>3</a:t>
            </a:fld>
            <a:endParaRPr lang="en-US" dirty="0"/>
          </a:p>
        </p:txBody>
      </p:sp>
    </p:spTree>
    <p:extLst>
      <p:ext uri="{BB962C8B-B14F-4D97-AF65-F5344CB8AC3E}">
        <p14:creationId xmlns:p14="http://schemas.microsoft.com/office/powerpoint/2010/main" val="428831793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A59E0E-553E-0A11-B235-256CFBC5C2B1}"/>
              </a:ext>
            </a:extLst>
          </p:cNvPr>
          <p:cNvSpPr>
            <a:spLocks noGrp="1"/>
          </p:cNvSpPr>
          <p:nvPr>
            <p:ph type="title"/>
          </p:nvPr>
        </p:nvSpPr>
        <p:spPr>
          <a:xfrm>
            <a:off x="755867" y="294822"/>
            <a:ext cx="9905998" cy="1478570"/>
          </a:xfrm>
        </p:spPr>
        <p:txBody>
          <a:bodyPr/>
          <a:lstStyle/>
          <a:p>
            <a:r>
              <a:rPr lang="en-US" b="1" cap="none" dirty="0"/>
              <a:t>8. </a:t>
            </a:r>
            <a:r>
              <a:rPr lang="en-US" sz="1800" b="1" cap="none" dirty="0"/>
              <a:t>cont. </a:t>
            </a:r>
            <a:r>
              <a:rPr lang="en-US" b="1" cap="none" dirty="0"/>
              <a:t>An example of an intersex history:           First U.S. medical treatment protocol</a:t>
            </a:r>
            <a:endParaRPr lang="en-US" sz="2400" b="1" cap="none" dirty="0"/>
          </a:p>
        </p:txBody>
      </p:sp>
      <p:graphicFrame>
        <p:nvGraphicFramePr>
          <p:cNvPr id="6" name="Content Placeholder 5">
            <a:extLst>
              <a:ext uri="{FF2B5EF4-FFF2-40B4-BE49-F238E27FC236}">
                <a16:creationId xmlns:a16="http://schemas.microsoft.com/office/drawing/2014/main" id="{4C3CD981-0C97-7E56-3B89-2D69F3A814D3}"/>
              </a:ext>
            </a:extLst>
          </p:cNvPr>
          <p:cNvGraphicFramePr>
            <a:graphicFrameLocks noGrp="1"/>
          </p:cNvGraphicFramePr>
          <p:nvPr>
            <p:ph idx="1"/>
            <p:extLst>
              <p:ext uri="{D42A27DB-BD31-4B8C-83A1-F6EECF244321}">
                <p14:modId xmlns:p14="http://schemas.microsoft.com/office/powerpoint/2010/main" val="217067264"/>
              </p:ext>
            </p:extLst>
          </p:nvPr>
        </p:nvGraphicFramePr>
        <p:xfrm>
          <a:off x="1012373" y="1902696"/>
          <a:ext cx="10217152" cy="42163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Footer Placeholder 3">
            <a:extLst>
              <a:ext uri="{FF2B5EF4-FFF2-40B4-BE49-F238E27FC236}">
                <a16:creationId xmlns:a16="http://schemas.microsoft.com/office/drawing/2014/main" id="{3E6400FB-5245-6EBC-690A-CA76CC0A9897}"/>
              </a:ext>
            </a:extLst>
          </p:cNvPr>
          <p:cNvSpPr>
            <a:spLocks noGrp="1"/>
          </p:cNvSpPr>
          <p:nvPr>
            <p:ph type="ftr" sz="quarter" idx="11"/>
          </p:nvPr>
        </p:nvSpPr>
        <p:spPr>
          <a:xfrm>
            <a:off x="1141411" y="6248399"/>
            <a:ext cx="6239309" cy="365125"/>
          </a:xfrm>
        </p:spPr>
        <p:txBody>
          <a:bodyPr/>
          <a:lstStyle/>
          <a:p>
            <a:r>
              <a:rPr lang="en-US" dirty="0"/>
              <a:t>Copyright 2026 -  Beyond the Binary Counseling and Consulting Services, LLC</a:t>
            </a:r>
          </a:p>
        </p:txBody>
      </p:sp>
      <p:sp>
        <p:nvSpPr>
          <p:cNvPr id="5" name="Slide Number Placeholder 4">
            <a:extLst>
              <a:ext uri="{FF2B5EF4-FFF2-40B4-BE49-F238E27FC236}">
                <a16:creationId xmlns:a16="http://schemas.microsoft.com/office/drawing/2014/main" id="{05844D88-B12B-3AD4-737A-86C16E1E1595}"/>
              </a:ext>
            </a:extLst>
          </p:cNvPr>
          <p:cNvSpPr>
            <a:spLocks noGrp="1"/>
          </p:cNvSpPr>
          <p:nvPr>
            <p:ph type="sldNum" sz="quarter" idx="12"/>
          </p:nvPr>
        </p:nvSpPr>
        <p:spPr/>
        <p:txBody>
          <a:bodyPr/>
          <a:lstStyle/>
          <a:p>
            <a:fld id="{D57F1E4F-1CFF-5643-939E-217C01CDF565}" type="slidenum">
              <a:rPr lang="en-US" smtClean="0"/>
              <a:pPr/>
              <a:t>30</a:t>
            </a:fld>
            <a:endParaRPr lang="en-US" dirty="0"/>
          </a:p>
        </p:txBody>
      </p:sp>
    </p:spTree>
    <p:extLst>
      <p:ext uri="{BB962C8B-B14F-4D97-AF65-F5344CB8AC3E}">
        <p14:creationId xmlns:p14="http://schemas.microsoft.com/office/powerpoint/2010/main" val="25157110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D7569E-A72F-6683-BF21-BD52F2E932E3}"/>
              </a:ext>
            </a:extLst>
          </p:cNvPr>
          <p:cNvSpPr>
            <a:spLocks noGrp="1"/>
          </p:cNvSpPr>
          <p:nvPr>
            <p:ph type="title"/>
          </p:nvPr>
        </p:nvSpPr>
        <p:spPr>
          <a:xfrm>
            <a:off x="608011" y="458181"/>
            <a:ext cx="10972800" cy="1167420"/>
          </a:xfrm>
        </p:spPr>
        <p:txBody>
          <a:bodyPr/>
          <a:lstStyle/>
          <a:p>
            <a:r>
              <a:rPr lang="en-US" b="1" dirty="0">
                <a:solidFill>
                  <a:srgbClr val="FFFF00"/>
                </a:solidFill>
              </a:rPr>
              <a:t>CONCLUSION: BENEFITS OF TRAINING </a:t>
            </a:r>
            <a:br>
              <a:rPr lang="en-US" b="1" dirty="0">
                <a:solidFill>
                  <a:srgbClr val="FFFF00"/>
                </a:solidFill>
              </a:rPr>
            </a:br>
            <a:r>
              <a:rPr lang="en-US" b="1" dirty="0">
                <a:solidFill>
                  <a:srgbClr val="FFFF00"/>
                </a:solidFill>
              </a:rPr>
              <a:t>LAY AUDIENCES</a:t>
            </a:r>
          </a:p>
        </p:txBody>
      </p:sp>
      <p:sp>
        <p:nvSpPr>
          <p:cNvPr id="3" name="Content Placeholder 2">
            <a:extLst>
              <a:ext uri="{FF2B5EF4-FFF2-40B4-BE49-F238E27FC236}">
                <a16:creationId xmlns:a16="http://schemas.microsoft.com/office/drawing/2014/main" id="{F2A92FFE-F608-5590-543F-D24C9205A807}"/>
              </a:ext>
            </a:extLst>
          </p:cNvPr>
          <p:cNvSpPr>
            <a:spLocks noGrp="1"/>
          </p:cNvSpPr>
          <p:nvPr>
            <p:ph idx="1"/>
          </p:nvPr>
        </p:nvSpPr>
        <p:spPr>
          <a:xfrm>
            <a:off x="1141411" y="1625601"/>
            <a:ext cx="9905999" cy="4440235"/>
          </a:xfrm>
        </p:spPr>
        <p:txBody>
          <a:bodyPr>
            <a:normAutofit/>
          </a:bodyPr>
          <a:lstStyle/>
          <a:p>
            <a:r>
              <a:rPr lang="en-US" b="1" dirty="0"/>
              <a:t>More affirming counselors</a:t>
            </a:r>
          </a:p>
          <a:p>
            <a:r>
              <a:rPr lang="en-US" b="1" dirty="0"/>
              <a:t>Intersex adolescent and adult training </a:t>
            </a:r>
          </a:p>
          <a:p>
            <a:r>
              <a:rPr lang="en-US" b="1" dirty="0"/>
              <a:t>AND ONE DAY </a:t>
            </a:r>
          </a:p>
          <a:p>
            <a:pPr marL="457200" lvl="1" indent="0" algn="ctr">
              <a:buNone/>
            </a:pPr>
            <a:r>
              <a:rPr lang="en-US" b="1" dirty="0">
                <a:solidFill>
                  <a:srgbClr val="FFFF00"/>
                </a:solidFill>
              </a:rPr>
              <a:t>THE GOLDEN RINGS</a:t>
            </a:r>
          </a:p>
          <a:p>
            <a:pPr marL="457200" lvl="1" indent="0" algn="ctr">
              <a:buNone/>
            </a:pPr>
            <a:r>
              <a:rPr lang="en-US" b="1" dirty="0"/>
              <a:t>SELF-DETERMINATION BY THE INTERSEX PERSON THEMSELVES</a:t>
            </a:r>
          </a:p>
          <a:p>
            <a:pPr marL="457200" lvl="1" indent="0" algn="ctr">
              <a:buNone/>
            </a:pPr>
            <a:r>
              <a:rPr lang="en-US" b="1" dirty="0"/>
              <a:t>FREEDOM FROM OPTIONAL SEX-RELATED SURGERIES N INFANCY AND YOUTH</a:t>
            </a:r>
          </a:p>
          <a:p>
            <a:pPr marL="457200" lvl="1" indent="0" algn="ctr">
              <a:buNone/>
            </a:pPr>
            <a:r>
              <a:rPr lang="en-US" b="1" dirty="0"/>
              <a:t>INDIVIDUALLY TAILORED ADULT HEALTHCARE</a:t>
            </a:r>
          </a:p>
          <a:p>
            <a:pPr marL="457200" lvl="1" indent="0" algn="ctr">
              <a:buNone/>
            </a:pPr>
            <a:r>
              <a:rPr lang="en-US" b="1" dirty="0"/>
              <a:t>LEGAL PROTECTIONS</a:t>
            </a:r>
          </a:p>
          <a:p>
            <a:pPr marL="457200" lvl="1" indent="0" algn="ctr">
              <a:buNone/>
            </a:pPr>
            <a:endParaRPr lang="en-US" b="1" dirty="0"/>
          </a:p>
        </p:txBody>
      </p:sp>
      <p:sp>
        <p:nvSpPr>
          <p:cNvPr id="4" name="Footer Placeholder 3">
            <a:extLst>
              <a:ext uri="{FF2B5EF4-FFF2-40B4-BE49-F238E27FC236}">
                <a16:creationId xmlns:a16="http://schemas.microsoft.com/office/drawing/2014/main" id="{98264145-41A7-6209-8C83-EBDB114384AD}"/>
              </a:ext>
            </a:extLst>
          </p:cNvPr>
          <p:cNvSpPr>
            <a:spLocks noGrp="1"/>
          </p:cNvSpPr>
          <p:nvPr>
            <p:ph type="ftr" sz="quarter" idx="11"/>
          </p:nvPr>
        </p:nvSpPr>
        <p:spPr/>
        <p:txBody>
          <a:bodyPr/>
          <a:lstStyle/>
          <a:p>
            <a:r>
              <a:rPr lang="en-US" dirty="0"/>
              <a:t>Copyright 2026 -  Beyond the Binary Counseling and Consulting Services, LLC</a:t>
            </a:r>
          </a:p>
        </p:txBody>
      </p:sp>
      <p:sp>
        <p:nvSpPr>
          <p:cNvPr id="5" name="Slide Number Placeholder 4">
            <a:extLst>
              <a:ext uri="{FF2B5EF4-FFF2-40B4-BE49-F238E27FC236}">
                <a16:creationId xmlns:a16="http://schemas.microsoft.com/office/drawing/2014/main" id="{EB29D296-0B8D-727C-621B-E2FB80BA5A53}"/>
              </a:ext>
            </a:extLst>
          </p:cNvPr>
          <p:cNvSpPr>
            <a:spLocks noGrp="1"/>
          </p:cNvSpPr>
          <p:nvPr>
            <p:ph type="sldNum" sz="quarter" idx="12"/>
          </p:nvPr>
        </p:nvSpPr>
        <p:spPr/>
        <p:txBody>
          <a:bodyPr/>
          <a:lstStyle/>
          <a:p>
            <a:fld id="{D57F1E4F-1CFF-5643-939E-217C01CDF565}" type="slidenum">
              <a:rPr lang="en-US" smtClean="0"/>
              <a:pPr/>
              <a:t>31</a:t>
            </a:fld>
            <a:endParaRPr lang="en-US" dirty="0"/>
          </a:p>
        </p:txBody>
      </p:sp>
    </p:spTree>
    <p:extLst>
      <p:ext uri="{BB962C8B-B14F-4D97-AF65-F5344CB8AC3E}">
        <p14:creationId xmlns:p14="http://schemas.microsoft.com/office/powerpoint/2010/main" val="293663354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6BFAF3-0C3E-2A29-9E63-A2BA7825C8AA}"/>
              </a:ext>
            </a:extLst>
          </p:cNvPr>
          <p:cNvSpPr>
            <a:spLocks noGrp="1"/>
          </p:cNvSpPr>
          <p:nvPr>
            <p:ph type="title"/>
          </p:nvPr>
        </p:nvSpPr>
        <p:spPr>
          <a:xfrm>
            <a:off x="755867" y="275304"/>
            <a:ext cx="9905998" cy="735345"/>
          </a:xfrm>
        </p:spPr>
        <p:txBody>
          <a:bodyPr/>
          <a:lstStyle/>
          <a:p>
            <a:pPr algn="ctr"/>
            <a:r>
              <a:rPr lang="en-US" b="1" dirty="0">
                <a:solidFill>
                  <a:srgbClr val="FFFF00"/>
                </a:solidFill>
              </a:rPr>
              <a:t>REFERENCES</a:t>
            </a:r>
          </a:p>
        </p:txBody>
      </p:sp>
      <p:sp>
        <p:nvSpPr>
          <p:cNvPr id="3" name="Content Placeholder 2">
            <a:extLst>
              <a:ext uri="{FF2B5EF4-FFF2-40B4-BE49-F238E27FC236}">
                <a16:creationId xmlns:a16="http://schemas.microsoft.com/office/drawing/2014/main" id="{7D82DE15-2032-1489-E56E-5691BF238BD6}"/>
              </a:ext>
            </a:extLst>
          </p:cNvPr>
          <p:cNvSpPr>
            <a:spLocks noGrp="1"/>
          </p:cNvSpPr>
          <p:nvPr>
            <p:ph idx="1"/>
          </p:nvPr>
        </p:nvSpPr>
        <p:spPr>
          <a:xfrm>
            <a:off x="935871" y="1344945"/>
            <a:ext cx="10983986" cy="5237751"/>
          </a:xfrm>
        </p:spPr>
        <p:txBody>
          <a:bodyPr>
            <a:normAutofit/>
          </a:bodyPr>
          <a:lstStyle/>
          <a:p>
            <a:r>
              <a:rPr lang="en-US" sz="1600" b="1" dirty="0">
                <a:effectLst/>
              </a:rPr>
              <a:t>American Counseling Association (2014). </a:t>
            </a:r>
            <a:r>
              <a:rPr lang="en-US" sz="1600" b="1" i="1" dirty="0"/>
              <a:t>ACA code of ethics</a:t>
            </a:r>
            <a:r>
              <a:rPr lang="en-US" sz="1600" b="1" dirty="0"/>
              <a:t>. 	</a:t>
            </a:r>
          </a:p>
          <a:p>
            <a:pPr marL="457200" lvl="1" indent="0">
              <a:buNone/>
            </a:pPr>
            <a:r>
              <a:rPr lang="en-US" sz="1600" b="1" u="sng" dirty="0">
                <a:hlinkClick r:id="rId3">
                  <a:extLst>
                    <a:ext uri="{A12FA001-AC4F-418D-AE19-62706E023703}">
                      <ahyp:hlinkClr xmlns:ahyp="http://schemas.microsoft.com/office/drawing/2018/hyperlinkcolor" val="tx"/>
                    </a:ext>
                  </a:extLst>
                </a:hlinkClick>
              </a:rPr>
              <a:t>https://www.counseling.org/resources/ethics</a:t>
            </a:r>
            <a:endParaRPr lang="en-US" sz="1600" b="1" u="sng" dirty="0"/>
          </a:p>
          <a:p>
            <a:r>
              <a:rPr lang="en-US" sz="1600" b="1" dirty="0"/>
              <a:t>Boston Children’s Hospital</a:t>
            </a:r>
            <a:r>
              <a:rPr lang="en-US" sz="1600" b="1" i="1" dirty="0"/>
              <a:t> Ce</a:t>
            </a:r>
            <a:r>
              <a:rPr lang="en-US" sz="1600" b="1" dirty="0"/>
              <a:t>nter For Young Women’s Health (2026).  </a:t>
            </a:r>
            <a:r>
              <a:rPr lang="en-US" sz="1600" b="1" i="1" dirty="0"/>
              <a:t>MRKH – all guides.</a:t>
            </a:r>
          </a:p>
          <a:p>
            <a:pPr marL="457200" lvl="1" indent="0">
              <a:buNone/>
            </a:pPr>
            <a:r>
              <a:rPr lang="en-US" sz="1600" b="1" dirty="0"/>
              <a:t>https://</a:t>
            </a:r>
            <a:r>
              <a:rPr lang="en-US" sz="1600" b="1" dirty="0" err="1"/>
              <a:t>youngwomenshealth.org</a:t>
            </a:r>
            <a:r>
              <a:rPr lang="en-US" sz="1600" b="1" dirty="0"/>
              <a:t>/</a:t>
            </a:r>
            <a:r>
              <a:rPr lang="en-US" sz="1600" b="1" dirty="0" err="1"/>
              <a:t>mrkh</a:t>
            </a:r>
            <a:r>
              <a:rPr lang="en-US" sz="1600" b="1" dirty="0"/>
              <a:t>-all-guides/</a:t>
            </a:r>
            <a:r>
              <a:rPr lang="en-US" sz="1600" b="1" dirty="0">
                <a:effectLst/>
              </a:rPr>
              <a:t>	</a:t>
            </a:r>
            <a:endParaRPr lang="en-US" sz="1600" b="1" dirty="0"/>
          </a:p>
          <a:p>
            <a:pPr fontAlgn="base"/>
            <a:r>
              <a:rPr lang="en-US" sz="1600" b="1" dirty="0"/>
              <a:t>Colapinto, J. (2000). </a:t>
            </a:r>
            <a:r>
              <a:rPr lang="en-US" sz="1600" b="1" i="1" dirty="0"/>
              <a:t>As nature made him: The boy who was raised as a girl. </a:t>
            </a:r>
            <a:r>
              <a:rPr lang="en-US" sz="1600" b="1" dirty="0"/>
              <a:t>Quartet</a:t>
            </a:r>
            <a:r>
              <a:rPr lang="en-US" sz="1600" b="1" i="1" dirty="0">
                <a:effectLst/>
              </a:rPr>
              <a:t>	 	</a:t>
            </a:r>
          </a:p>
          <a:p>
            <a:r>
              <a:rPr lang="en-US" sz="1600" b="1" dirty="0"/>
              <a:t>Mulit, C.J. (2020). </a:t>
            </a:r>
            <a:r>
              <a:rPr lang="en-US" sz="1600" b="1" i="1" dirty="0"/>
              <a:t>Intersex Experiences, Activists’ Perspectives, and Counseling Implications.           	</a:t>
            </a:r>
            <a:r>
              <a:rPr lang="en-US" sz="1600" b="1" u="sng" dirty="0">
                <a:hlinkClick r:id="rId4">
                  <a:extLst>
                    <a:ext uri="{A12FA001-AC4F-418D-AE19-62706E023703}">
                      <ahyp:hlinkClr xmlns:ahyp="http://schemas.microsoft.com/office/drawing/2018/hyperlinkcolor" val="tx"/>
                    </a:ext>
                  </a:extLst>
                </a:hlinkClick>
              </a:rPr>
              <a:t>https://irl.umsl.edu/dissertation/930/</a:t>
            </a:r>
            <a:endParaRPr lang="en-US" sz="1600" b="1" u="sng" dirty="0"/>
          </a:p>
          <a:p>
            <a:r>
              <a:rPr lang="en-US" sz="1600" b="1" kern="100" dirty="0">
                <a:effectLst/>
                <a:ea typeface="Calibri" panose="020F0502020204030204" pitchFamily="34" charset="0"/>
                <a:cs typeface="Times New Roman" panose="02020603050405020304" pitchFamily="18" charset="0"/>
              </a:rPr>
              <a:t>Mulit, C.J. (2023). Intersex Individuals. In </a:t>
            </a:r>
            <a:r>
              <a:rPr lang="en-US" sz="1600" b="1" kern="100" dirty="0" err="1">
                <a:effectLst/>
                <a:ea typeface="Calibri" panose="020F0502020204030204" pitchFamily="34" charset="0"/>
                <a:cs typeface="Times New Roman" panose="02020603050405020304" pitchFamily="18" charset="0"/>
              </a:rPr>
              <a:t>Demer</a:t>
            </a:r>
            <a:r>
              <a:rPr lang="en-US" sz="1600" b="1" kern="100" dirty="0">
                <a:effectLst/>
                <a:ea typeface="Calibri" panose="020F0502020204030204" pitchFamily="34" charset="0"/>
                <a:cs typeface="Times New Roman" panose="02020603050405020304" pitchFamily="18" charset="0"/>
              </a:rPr>
              <a:t>, S.B. &amp; Abdullah, J.R. (Eds.), </a:t>
            </a:r>
            <a:r>
              <a:rPr lang="en-US" sz="1600" b="1" i="1" kern="0" dirty="0">
                <a:effectLst/>
                <a:ea typeface="Calibri" panose="020F0502020204030204" pitchFamily="34" charset="0"/>
                <a:cs typeface="Times New Roman" panose="02020603050405020304" pitchFamily="18" charset="0"/>
              </a:rPr>
              <a:t>The Sage Encyclopedia of Multicultural Counseling, Social Justice, and Advocacy </a:t>
            </a:r>
            <a:r>
              <a:rPr lang="en-US" sz="1600" b="1" kern="0" dirty="0">
                <a:effectLst/>
                <a:ea typeface="Calibri" panose="020F0502020204030204" pitchFamily="34" charset="0"/>
                <a:cs typeface="Times New Roman" panose="02020603050405020304" pitchFamily="18" charset="0"/>
              </a:rPr>
              <a:t>(Vol.2, 870-874), Sage Publications.</a:t>
            </a:r>
          </a:p>
          <a:p>
            <a:r>
              <a:rPr lang="en-US" sz="1600" dirty="0"/>
              <a:t>R. Sterling’s Ad Hoc Committee on Intersex Personhood Definition with Costich, J., Mulit, C., Serafini, G., Sterling, R.,                    	and Paterson, D. (2026). Intersex personhood primer: An affirming whole-body, development-centered, holistically-human 	explanation that refutes descriptions involving mistake or defect. Intersex Aotearoa’s Social Cohesion Wananga, New 	Zealand.</a:t>
            </a:r>
          </a:p>
          <a:p>
            <a:endParaRPr lang="en-US" sz="1200" b="1" dirty="0"/>
          </a:p>
        </p:txBody>
      </p:sp>
      <p:sp>
        <p:nvSpPr>
          <p:cNvPr id="5" name="Slide Number Placeholder 4">
            <a:extLst>
              <a:ext uri="{FF2B5EF4-FFF2-40B4-BE49-F238E27FC236}">
                <a16:creationId xmlns:a16="http://schemas.microsoft.com/office/drawing/2014/main" id="{820DBAF8-BBB8-8C6E-25BA-13CF4BF2D09C}"/>
              </a:ext>
            </a:extLst>
          </p:cNvPr>
          <p:cNvSpPr>
            <a:spLocks noGrp="1"/>
          </p:cNvSpPr>
          <p:nvPr>
            <p:ph type="sldNum" sz="quarter" idx="12"/>
          </p:nvPr>
        </p:nvSpPr>
        <p:spPr/>
        <p:txBody>
          <a:bodyPr/>
          <a:lstStyle/>
          <a:p>
            <a:fld id="{D57F1E4F-1CFF-5643-939E-217C01CDF565}" type="slidenum">
              <a:rPr lang="en-US" smtClean="0"/>
              <a:pPr/>
              <a:t>32</a:t>
            </a:fld>
            <a:endParaRPr lang="en-US" dirty="0"/>
          </a:p>
        </p:txBody>
      </p:sp>
      <p:sp>
        <p:nvSpPr>
          <p:cNvPr id="6" name="Footer Placeholder 5">
            <a:extLst>
              <a:ext uri="{FF2B5EF4-FFF2-40B4-BE49-F238E27FC236}">
                <a16:creationId xmlns:a16="http://schemas.microsoft.com/office/drawing/2014/main" id="{00D522C4-5519-2584-4BE9-243B3D57489D}"/>
              </a:ext>
            </a:extLst>
          </p:cNvPr>
          <p:cNvSpPr>
            <a:spLocks noGrp="1"/>
          </p:cNvSpPr>
          <p:nvPr>
            <p:ph type="ftr" sz="quarter" idx="11"/>
          </p:nvPr>
        </p:nvSpPr>
        <p:spPr/>
        <p:txBody>
          <a:bodyPr/>
          <a:lstStyle/>
          <a:p>
            <a:r>
              <a:rPr lang="en-US" dirty="0"/>
              <a:t>Copyright 2026 -  Beyond the Binary Counseling and Consulting Services, LLC</a:t>
            </a:r>
          </a:p>
        </p:txBody>
      </p:sp>
    </p:spTree>
    <p:extLst>
      <p:ext uri="{BB962C8B-B14F-4D97-AF65-F5344CB8AC3E}">
        <p14:creationId xmlns:p14="http://schemas.microsoft.com/office/powerpoint/2010/main" val="29265372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5931E9-3A55-9ADB-1519-6E5921C16479}"/>
              </a:ext>
            </a:extLst>
          </p:cNvPr>
          <p:cNvSpPr>
            <a:spLocks noGrp="1"/>
          </p:cNvSpPr>
          <p:nvPr>
            <p:ph type="title"/>
          </p:nvPr>
        </p:nvSpPr>
        <p:spPr>
          <a:xfrm>
            <a:off x="1141411" y="215773"/>
            <a:ext cx="9905998" cy="1517902"/>
          </a:xfrm>
        </p:spPr>
        <p:txBody>
          <a:bodyPr>
            <a:normAutofit/>
          </a:bodyPr>
          <a:lstStyle/>
          <a:p>
            <a:r>
              <a:rPr lang="en-US" sz="4000" b="1" cap="none" dirty="0">
                <a:solidFill>
                  <a:srgbClr val="FFFF00"/>
                </a:solidFill>
              </a:rPr>
              <a:t>Assumption: Need for lay training</a:t>
            </a:r>
            <a:endParaRPr lang="en-US" sz="4000" b="1" i="1" cap="none" dirty="0">
              <a:solidFill>
                <a:srgbClr val="FFFF00"/>
              </a:solidFill>
            </a:endParaRPr>
          </a:p>
        </p:txBody>
      </p:sp>
      <p:sp>
        <p:nvSpPr>
          <p:cNvPr id="3" name="Content Placeholder 2">
            <a:extLst>
              <a:ext uri="{FF2B5EF4-FFF2-40B4-BE49-F238E27FC236}">
                <a16:creationId xmlns:a16="http://schemas.microsoft.com/office/drawing/2014/main" id="{CBF48A25-8C03-38AC-9081-92433969237C}"/>
              </a:ext>
            </a:extLst>
          </p:cNvPr>
          <p:cNvSpPr>
            <a:spLocks noGrp="1"/>
          </p:cNvSpPr>
          <p:nvPr>
            <p:ph idx="1"/>
          </p:nvPr>
        </p:nvSpPr>
        <p:spPr>
          <a:xfrm>
            <a:off x="1338943" y="1491015"/>
            <a:ext cx="9905999" cy="3875969"/>
          </a:xfrm>
        </p:spPr>
        <p:txBody>
          <a:bodyPr>
            <a:normAutofit lnSpcReduction="10000"/>
          </a:bodyPr>
          <a:lstStyle/>
          <a:p>
            <a:r>
              <a:rPr lang="en-US" b="1" dirty="0"/>
              <a:t>COUNSELORS / MENTAL HEALTH PROFESSIONALS</a:t>
            </a:r>
          </a:p>
          <a:p>
            <a:r>
              <a:rPr lang="en-US" b="1" dirty="0"/>
              <a:t>PARENTS</a:t>
            </a:r>
          </a:p>
          <a:p>
            <a:r>
              <a:rPr lang="en-US" b="1" dirty="0">
                <a:solidFill>
                  <a:srgbClr val="FFFF00"/>
                </a:solidFill>
              </a:rPr>
              <a:t>ADULT and ADOLESCENT INTERSEX</a:t>
            </a:r>
          </a:p>
          <a:p>
            <a:r>
              <a:rPr lang="en-US" b="1" dirty="0"/>
              <a:t>HIGH SCHOOL SEX EDUCATORS</a:t>
            </a:r>
          </a:p>
          <a:p>
            <a:r>
              <a:rPr lang="en-US" b="1" dirty="0"/>
              <a:t>GOVERNMENT SERVICES</a:t>
            </a:r>
          </a:p>
          <a:p>
            <a:pPr lvl="1"/>
            <a:r>
              <a:rPr lang="en-US" b="1" dirty="0"/>
              <a:t>JUDICIARY</a:t>
            </a:r>
          </a:p>
          <a:p>
            <a:pPr lvl="1"/>
            <a:r>
              <a:rPr lang="en-US" b="1" dirty="0"/>
              <a:t>LEGISLATIVE</a:t>
            </a:r>
          </a:p>
          <a:p>
            <a:pPr lvl="1"/>
            <a:r>
              <a:rPr lang="en-US" b="1" dirty="0"/>
              <a:t>LAW INFORCEMENT</a:t>
            </a:r>
          </a:p>
          <a:p>
            <a:pPr lvl="1"/>
            <a:endParaRPr lang="en-US" b="1" dirty="0"/>
          </a:p>
        </p:txBody>
      </p:sp>
      <p:sp>
        <p:nvSpPr>
          <p:cNvPr id="4" name="Footer Placeholder 3">
            <a:extLst>
              <a:ext uri="{FF2B5EF4-FFF2-40B4-BE49-F238E27FC236}">
                <a16:creationId xmlns:a16="http://schemas.microsoft.com/office/drawing/2014/main" id="{C9707366-8BD2-7100-BDEC-AA777D91FB2B}"/>
              </a:ext>
            </a:extLst>
          </p:cNvPr>
          <p:cNvSpPr>
            <a:spLocks noGrp="1"/>
          </p:cNvSpPr>
          <p:nvPr>
            <p:ph type="ftr" sz="quarter" idx="11"/>
          </p:nvPr>
        </p:nvSpPr>
        <p:spPr/>
        <p:txBody>
          <a:bodyPr/>
          <a:lstStyle/>
          <a:p>
            <a:r>
              <a:rPr lang="en-US" dirty="0"/>
              <a:t>Copyright 2026 -  Beyond the Binary Counseling and Consulting Services, LLC</a:t>
            </a:r>
          </a:p>
        </p:txBody>
      </p:sp>
      <p:sp>
        <p:nvSpPr>
          <p:cNvPr id="5" name="Slide Number Placeholder 4">
            <a:extLst>
              <a:ext uri="{FF2B5EF4-FFF2-40B4-BE49-F238E27FC236}">
                <a16:creationId xmlns:a16="http://schemas.microsoft.com/office/drawing/2014/main" id="{C7B0220A-0EA7-04CC-0D88-1DC9AB309FA3}"/>
              </a:ext>
            </a:extLst>
          </p:cNvPr>
          <p:cNvSpPr>
            <a:spLocks noGrp="1"/>
          </p:cNvSpPr>
          <p:nvPr>
            <p:ph type="sldNum" sz="quarter" idx="12"/>
          </p:nvPr>
        </p:nvSpPr>
        <p:spPr/>
        <p:txBody>
          <a:bodyPr/>
          <a:lstStyle/>
          <a:p>
            <a:fld id="{D57F1E4F-1CFF-5643-939E-217C01CDF565}" type="slidenum">
              <a:rPr lang="en-US" smtClean="0"/>
              <a:pPr/>
              <a:t>4</a:t>
            </a:fld>
            <a:endParaRPr lang="en-US" dirty="0"/>
          </a:p>
        </p:txBody>
      </p:sp>
    </p:spTree>
    <p:extLst>
      <p:ext uri="{BB962C8B-B14F-4D97-AF65-F5344CB8AC3E}">
        <p14:creationId xmlns:p14="http://schemas.microsoft.com/office/powerpoint/2010/main" val="13390877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545690-53C6-A795-4F27-AF990E43621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3AD9978-B77A-AB6F-23D6-9423B93F4B18}"/>
              </a:ext>
            </a:extLst>
          </p:cNvPr>
          <p:cNvSpPr>
            <a:spLocks noGrp="1"/>
          </p:cNvSpPr>
          <p:nvPr>
            <p:ph type="title"/>
          </p:nvPr>
        </p:nvSpPr>
        <p:spPr>
          <a:xfrm>
            <a:off x="1141411" y="976326"/>
            <a:ext cx="9905998" cy="4513921"/>
          </a:xfrm>
        </p:spPr>
        <p:txBody>
          <a:bodyPr>
            <a:normAutofit/>
          </a:bodyPr>
          <a:lstStyle/>
          <a:p>
            <a:pPr algn="ctr"/>
            <a:r>
              <a:rPr lang="en-US" sz="4800" b="1" dirty="0">
                <a:solidFill>
                  <a:srgbClr val="FFFF00"/>
                </a:solidFill>
              </a:rPr>
              <a:t>Eight suggested Topics for an Intersex training </a:t>
            </a:r>
          </a:p>
        </p:txBody>
      </p:sp>
      <p:sp>
        <p:nvSpPr>
          <p:cNvPr id="4" name="Footer Placeholder 3">
            <a:extLst>
              <a:ext uri="{FF2B5EF4-FFF2-40B4-BE49-F238E27FC236}">
                <a16:creationId xmlns:a16="http://schemas.microsoft.com/office/drawing/2014/main" id="{B48433CA-2658-DFC0-9DE4-A0CB2FB1EFEA}"/>
              </a:ext>
            </a:extLst>
          </p:cNvPr>
          <p:cNvSpPr>
            <a:spLocks noGrp="1"/>
          </p:cNvSpPr>
          <p:nvPr>
            <p:ph type="ftr" sz="quarter" idx="11"/>
          </p:nvPr>
        </p:nvSpPr>
        <p:spPr/>
        <p:txBody>
          <a:bodyPr/>
          <a:lstStyle/>
          <a:p>
            <a:r>
              <a:rPr lang="en-US" dirty="0"/>
              <a:t>Copyright 2026 -  Beyond the Binary Counseling and Consulting Services, LLC</a:t>
            </a:r>
          </a:p>
        </p:txBody>
      </p:sp>
      <p:sp>
        <p:nvSpPr>
          <p:cNvPr id="5" name="Slide Number Placeholder 4">
            <a:extLst>
              <a:ext uri="{FF2B5EF4-FFF2-40B4-BE49-F238E27FC236}">
                <a16:creationId xmlns:a16="http://schemas.microsoft.com/office/drawing/2014/main" id="{1BB78850-75E0-0FD1-741E-7F67D2C89C77}"/>
              </a:ext>
            </a:extLst>
          </p:cNvPr>
          <p:cNvSpPr>
            <a:spLocks noGrp="1"/>
          </p:cNvSpPr>
          <p:nvPr>
            <p:ph type="sldNum" sz="quarter" idx="12"/>
          </p:nvPr>
        </p:nvSpPr>
        <p:spPr/>
        <p:txBody>
          <a:bodyPr/>
          <a:lstStyle/>
          <a:p>
            <a:fld id="{D57F1E4F-1CFF-5643-939E-217C01CDF565}" type="slidenum">
              <a:rPr lang="en-US" smtClean="0"/>
              <a:pPr/>
              <a:t>5</a:t>
            </a:fld>
            <a:endParaRPr lang="en-US" dirty="0"/>
          </a:p>
        </p:txBody>
      </p:sp>
    </p:spTree>
    <p:extLst>
      <p:ext uri="{BB962C8B-B14F-4D97-AF65-F5344CB8AC3E}">
        <p14:creationId xmlns:p14="http://schemas.microsoft.com/office/powerpoint/2010/main" val="32749605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890245-553B-D6E1-4D8F-FA0BF4F6F5FE}"/>
              </a:ext>
            </a:extLst>
          </p:cNvPr>
          <p:cNvSpPr>
            <a:spLocks noGrp="1"/>
          </p:cNvSpPr>
          <p:nvPr>
            <p:ph type="title"/>
          </p:nvPr>
        </p:nvSpPr>
        <p:spPr>
          <a:xfrm>
            <a:off x="509493" y="298609"/>
            <a:ext cx="9905998" cy="1478570"/>
          </a:xfrm>
        </p:spPr>
        <p:txBody>
          <a:bodyPr/>
          <a:lstStyle/>
          <a:p>
            <a:r>
              <a:rPr lang="en-US" b="1" dirty="0"/>
              <a:t>Intersex persons (“I”) exist and                 are human</a:t>
            </a:r>
          </a:p>
        </p:txBody>
      </p:sp>
      <p:sp>
        <p:nvSpPr>
          <p:cNvPr id="3" name="Content Placeholder 2">
            <a:extLst>
              <a:ext uri="{FF2B5EF4-FFF2-40B4-BE49-F238E27FC236}">
                <a16:creationId xmlns:a16="http://schemas.microsoft.com/office/drawing/2014/main" id="{1BA8AE62-9C71-A1C9-DFDF-9C81A7D70458}"/>
              </a:ext>
            </a:extLst>
          </p:cNvPr>
          <p:cNvSpPr>
            <a:spLocks noGrp="1"/>
          </p:cNvSpPr>
          <p:nvPr>
            <p:ph idx="1"/>
          </p:nvPr>
        </p:nvSpPr>
        <p:spPr>
          <a:xfrm>
            <a:off x="1188680" y="1433698"/>
            <a:ext cx="9905999" cy="4449576"/>
          </a:xfrm>
        </p:spPr>
        <p:txBody>
          <a:bodyPr/>
          <a:lstStyle/>
          <a:p>
            <a:pPr marL="0" indent="0">
              <a:buNone/>
            </a:pPr>
            <a:r>
              <a:rPr lang="en-US" dirty="0"/>
              <a:t> </a:t>
            </a:r>
          </a:p>
        </p:txBody>
      </p:sp>
      <p:sp>
        <p:nvSpPr>
          <p:cNvPr id="4" name="Footer Placeholder 3">
            <a:extLst>
              <a:ext uri="{FF2B5EF4-FFF2-40B4-BE49-F238E27FC236}">
                <a16:creationId xmlns:a16="http://schemas.microsoft.com/office/drawing/2014/main" id="{FD9FF91A-2DB6-CEF1-097C-63949F5FCED2}"/>
              </a:ext>
            </a:extLst>
          </p:cNvPr>
          <p:cNvSpPr>
            <a:spLocks noGrp="1"/>
          </p:cNvSpPr>
          <p:nvPr>
            <p:ph type="ftr" sz="quarter" idx="11"/>
          </p:nvPr>
        </p:nvSpPr>
        <p:spPr>
          <a:xfrm>
            <a:off x="1136176" y="5998015"/>
            <a:ext cx="6239309" cy="365125"/>
          </a:xfrm>
        </p:spPr>
        <p:txBody>
          <a:bodyPr/>
          <a:lstStyle/>
          <a:p>
            <a:r>
              <a:rPr lang="en-US" dirty="0"/>
              <a:t>Copyright 2026 -  Beyond the Binary Counseling and Consulting Services, LLC</a:t>
            </a:r>
          </a:p>
        </p:txBody>
      </p:sp>
      <p:sp>
        <p:nvSpPr>
          <p:cNvPr id="5" name="Slide Number Placeholder 4">
            <a:extLst>
              <a:ext uri="{FF2B5EF4-FFF2-40B4-BE49-F238E27FC236}">
                <a16:creationId xmlns:a16="http://schemas.microsoft.com/office/drawing/2014/main" id="{87A5A63E-9181-C616-3E83-766CC3004473}"/>
              </a:ext>
            </a:extLst>
          </p:cNvPr>
          <p:cNvSpPr>
            <a:spLocks noGrp="1"/>
          </p:cNvSpPr>
          <p:nvPr>
            <p:ph type="sldNum" sz="quarter" idx="12"/>
          </p:nvPr>
        </p:nvSpPr>
        <p:spPr/>
        <p:txBody>
          <a:bodyPr/>
          <a:lstStyle/>
          <a:p>
            <a:fld id="{D57F1E4F-1CFF-5643-939E-217C01CDF565}" type="slidenum">
              <a:rPr lang="en-US" smtClean="0"/>
              <a:pPr/>
              <a:t>6</a:t>
            </a:fld>
            <a:endParaRPr lang="en-US" dirty="0"/>
          </a:p>
        </p:txBody>
      </p:sp>
      <p:sp>
        <p:nvSpPr>
          <p:cNvPr id="7" name="Regular Pentagon 6">
            <a:extLst>
              <a:ext uri="{FF2B5EF4-FFF2-40B4-BE49-F238E27FC236}">
                <a16:creationId xmlns:a16="http://schemas.microsoft.com/office/drawing/2014/main" id="{9A19F44F-70C4-B03A-4EB6-C493CFDCEDA4}"/>
              </a:ext>
            </a:extLst>
          </p:cNvPr>
          <p:cNvSpPr/>
          <p:nvPr/>
        </p:nvSpPr>
        <p:spPr>
          <a:xfrm>
            <a:off x="4831477" y="2499201"/>
            <a:ext cx="2544008" cy="1761037"/>
          </a:xfrm>
          <a:prstGeom prst="pentagon">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bg1"/>
                </a:solidFill>
              </a:rPr>
              <a:t>INTERSEX (”I”) PERSONS </a:t>
            </a:r>
          </a:p>
        </p:txBody>
      </p:sp>
      <p:sp>
        <p:nvSpPr>
          <p:cNvPr id="9" name="Oval 8">
            <a:extLst>
              <a:ext uri="{FF2B5EF4-FFF2-40B4-BE49-F238E27FC236}">
                <a16:creationId xmlns:a16="http://schemas.microsoft.com/office/drawing/2014/main" id="{3F1A52C2-B532-EE6E-9F3C-A59ABC4D1B2A}"/>
              </a:ext>
            </a:extLst>
          </p:cNvPr>
          <p:cNvSpPr/>
          <p:nvPr/>
        </p:nvSpPr>
        <p:spPr>
          <a:xfrm>
            <a:off x="3981587" y="1534156"/>
            <a:ext cx="2374212" cy="1072951"/>
          </a:xfrm>
          <a:prstGeom prst="ellipse">
            <a:avLst/>
          </a:prstGeom>
          <a:solidFill>
            <a:srgbClr val="EEF5B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bg1"/>
                </a:solidFill>
              </a:rPr>
              <a:t>1. ”I” </a:t>
            </a:r>
            <a:r>
              <a:rPr lang="en-US" sz="1400" b="1" dirty="0" err="1">
                <a:solidFill>
                  <a:schemeClr val="bg1"/>
                </a:solidFill>
              </a:rPr>
              <a:t>defs</a:t>
            </a:r>
            <a:r>
              <a:rPr lang="en-US" sz="1400" b="1" dirty="0">
                <a:solidFill>
                  <a:schemeClr val="bg1"/>
                </a:solidFill>
              </a:rPr>
              <a:t>:  Narrow (physical) vs. Broad (bio + personhood)</a:t>
            </a:r>
          </a:p>
        </p:txBody>
      </p:sp>
      <p:sp>
        <p:nvSpPr>
          <p:cNvPr id="10" name="Oval 9">
            <a:extLst>
              <a:ext uri="{FF2B5EF4-FFF2-40B4-BE49-F238E27FC236}">
                <a16:creationId xmlns:a16="http://schemas.microsoft.com/office/drawing/2014/main" id="{C8122490-E079-7FD5-18FC-2647A3E11604}"/>
              </a:ext>
            </a:extLst>
          </p:cNvPr>
          <p:cNvSpPr/>
          <p:nvPr/>
        </p:nvSpPr>
        <p:spPr>
          <a:xfrm>
            <a:off x="1767240" y="4059689"/>
            <a:ext cx="3572081" cy="1207598"/>
          </a:xfrm>
          <a:prstGeom prst="ellipse">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bg1"/>
                </a:solidFill>
              </a:rPr>
              <a:t>6. A unique heteronormative message of                              </a:t>
            </a:r>
            <a:r>
              <a:rPr lang="en-US" sz="1400" b="1" i="1" dirty="0">
                <a:solidFill>
                  <a:schemeClr val="bg1"/>
                </a:solidFill>
              </a:rPr>
              <a:t>“I” non-existence </a:t>
            </a:r>
            <a:r>
              <a:rPr lang="en-US" sz="1400" b="1" dirty="0">
                <a:solidFill>
                  <a:schemeClr val="bg1"/>
                </a:solidFill>
              </a:rPr>
              <a:t>plus medical erasure</a:t>
            </a:r>
          </a:p>
        </p:txBody>
      </p:sp>
      <p:sp>
        <p:nvSpPr>
          <p:cNvPr id="11" name="Oval 10">
            <a:extLst>
              <a:ext uri="{FF2B5EF4-FFF2-40B4-BE49-F238E27FC236}">
                <a16:creationId xmlns:a16="http://schemas.microsoft.com/office/drawing/2014/main" id="{E3964C71-5FE7-445F-8D79-8CBDE3063754}"/>
              </a:ext>
            </a:extLst>
          </p:cNvPr>
          <p:cNvSpPr/>
          <p:nvPr/>
        </p:nvSpPr>
        <p:spPr>
          <a:xfrm>
            <a:off x="1412214" y="2020202"/>
            <a:ext cx="2810813" cy="914400"/>
          </a:xfrm>
          <a:prstGeom prst="ellipse">
            <a:avLst/>
          </a:prstGeom>
          <a:solidFill>
            <a:schemeClr val="accent2">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8. “I” as personhood since antiquity</a:t>
            </a:r>
          </a:p>
        </p:txBody>
      </p:sp>
      <p:sp>
        <p:nvSpPr>
          <p:cNvPr id="12" name="Oval 11">
            <a:extLst>
              <a:ext uri="{FF2B5EF4-FFF2-40B4-BE49-F238E27FC236}">
                <a16:creationId xmlns:a16="http://schemas.microsoft.com/office/drawing/2014/main" id="{8A23DB74-127C-4866-F589-8AB4EB030006}"/>
              </a:ext>
            </a:extLst>
          </p:cNvPr>
          <p:cNvSpPr/>
          <p:nvPr/>
        </p:nvSpPr>
        <p:spPr>
          <a:xfrm>
            <a:off x="6713488" y="2032927"/>
            <a:ext cx="2312895" cy="914400"/>
          </a:xfrm>
          <a:prstGeom prst="ellipse">
            <a:avLst/>
          </a:prstGeom>
          <a:solidFill>
            <a:schemeClr val="accent2">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2. “I” as sex dev. path(s)  with M, F, </a:t>
            </a:r>
          </a:p>
        </p:txBody>
      </p:sp>
      <p:sp>
        <p:nvSpPr>
          <p:cNvPr id="13" name="Oval 12">
            <a:extLst>
              <a:ext uri="{FF2B5EF4-FFF2-40B4-BE49-F238E27FC236}">
                <a16:creationId xmlns:a16="http://schemas.microsoft.com/office/drawing/2014/main" id="{391B8FD6-EF88-F3D0-70EF-229424DA6D14}"/>
              </a:ext>
            </a:extLst>
          </p:cNvPr>
          <p:cNvSpPr/>
          <p:nvPr/>
        </p:nvSpPr>
        <p:spPr>
          <a:xfrm>
            <a:off x="7179016" y="4304849"/>
            <a:ext cx="2716302" cy="1072951"/>
          </a:xfrm>
          <a:prstGeom prst="ellipse">
            <a:avLst/>
          </a:prstGeom>
          <a:solidFill>
            <a:schemeClr val="tx1">
              <a:lumMod val="6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bg1"/>
                </a:solidFill>
              </a:rPr>
              <a:t>4. “I” as social (or perspective) sub-communities</a:t>
            </a:r>
          </a:p>
        </p:txBody>
      </p:sp>
      <p:sp>
        <p:nvSpPr>
          <p:cNvPr id="14" name="Oval 13">
            <a:extLst>
              <a:ext uri="{FF2B5EF4-FFF2-40B4-BE49-F238E27FC236}">
                <a16:creationId xmlns:a16="http://schemas.microsoft.com/office/drawing/2014/main" id="{8DFD53E0-3FC4-8189-159D-CD47F8B06423}"/>
              </a:ext>
            </a:extLst>
          </p:cNvPr>
          <p:cNvSpPr/>
          <p:nvPr/>
        </p:nvSpPr>
        <p:spPr>
          <a:xfrm>
            <a:off x="7710325" y="3107434"/>
            <a:ext cx="2374212" cy="1072951"/>
          </a:xfrm>
          <a:prstGeom prst="ellipse">
            <a:avLst/>
          </a:prstGeom>
          <a:solidFill>
            <a:schemeClr val="tx2">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3. Over 40 “I” name types</a:t>
            </a:r>
          </a:p>
        </p:txBody>
      </p:sp>
      <p:sp>
        <p:nvSpPr>
          <p:cNvPr id="15" name="Oval 14">
            <a:extLst>
              <a:ext uri="{FF2B5EF4-FFF2-40B4-BE49-F238E27FC236}">
                <a16:creationId xmlns:a16="http://schemas.microsoft.com/office/drawing/2014/main" id="{DC86288C-5E04-0B50-B29D-57A70D8193CB}"/>
              </a:ext>
            </a:extLst>
          </p:cNvPr>
          <p:cNvSpPr/>
          <p:nvPr/>
        </p:nvSpPr>
        <p:spPr>
          <a:xfrm>
            <a:off x="1360217" y="2975331"/>
            <a:ext cx="3136420" cy="1072952"/>
          </a:xfrm>
          <a:prstGeom prst="ellipse">
            <a:avLst/>
          </a:prstGeom>
          <a:solidFill>
            <a:schemeClr val="bg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bg1"/>
                </a:solidFill>
              </a:rPr>
              <a:t>7. “I" activists are empowerment models for “I” identity</a:t>
            </a:r>
          </a:p>
        </p:txBody>
      </p:sp>
      <p:sp>
        <p:nvSpPr>
          <p:cNvPr id="16" name="Oval 15">
            <a:extLst>
              <a:ext uri="{FF2B5EF4-FFF2-40B4-BE49-F238E27FC236}">
                <a16:creationId xmlns:a16="http://schemas.microsoft.com/office/drawing/2014/main" id="{81B50C9E-A7B4-F2D8-DCDC-D7239361A30E}"/>
              </a:ext>
            </a:extLst>
          </p:cNvPr>
          <p:cNvSpPr/>
          <p:nvPr/>
        </p:nvSpPr>
        <p:spPr>
          <a:xfrm>
            <a:off x="4317094" y="5086991"/>
            <a:ext cx="3058391" cy="802095"/>
          </a:xfrm>
          <a:prstGeom prst="ellipse">
            <a:avLst/>
          </a:prstGeom>
          <a:solidFill>
            <a:schemeClr val="accent6">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5. Heteronormative stigma</a:t>
            </a:r>
          </a:p>
        </p:txBody>
      </p:sp>
    </p:spTree>
    <p:extLst>
      <p:ext uri="{BB962C8B-B14F-4D97-AF65-F5344CB8AC3E}">
        <p14:creationId xmlns:p14="http://schemas.microsoft.com/office/powerpoint/2010/main" val="19449138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CD23C5-79F3-382A-2F47-8D25FD0D44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05D1FCA-77B0-0542-5370-19EF621905BB}"/>
              </a:ext>
            </a:extLst>
          </p:cNvPr>
          <p:cNvSpPr>
            <a:spLocks noGrp="1"/>
          </p:cNvSpPr>
          <p:nvPr>
            <p:ph type="title"/>
          </p:nvPr>
        </p:nvSpPr>
        <p:spPr>
          <a:xfrm>
            <a:off x="249681" y="1172039"/>
            <a:ext cx="9905998" cy="4513921"/>
          </a:xfrm>
        </p:spPr>
        <p:txBody>
          <a:bodyPr>
            <a:normAutofit/>
          </a:bodyPr>
          <a:lstStyle/>
          <a:p>
            <a:pPr algn="ctr"/>
            <a:r>
              <a:rPr lang="en-US" sz="4800" b="1" dirty="0">
                <a:solidFill>
                  <a:srgbClr val="FFFF00"/>
                </a:solidFill>
              </a:rPr>
              <a:t>1. Intersex definitions </a:t>
            </a:r>
            <a:br>
              <a:rPr lang="en-US" sz="4800" b="1" dirty="0">
                <a:solidFill>
                  <a:srgbClr val="FFFF00"/>
                </a:solidFill>
              </a:rPr>
            </a:br>
            <a:br>
              <a:rPr lang="en-US" sz="4800" b="1" dirty="0">
                <a:solidFill>
                  <a:srgbClr val="FFFF00"/>
                </a:solidFill>
              </a:rPr>
            </a:br>
            <a:r>
              <a:rPr lang="en-US" b="1" dirty="0"/>
              <a:t>Narrow </a:t>
            </a:r>
            <a:r>
              <a:rPr lang="en-US" sz="2400" b="1" dirty="0">
                <a:solidFill>
                  <a:srgbClr val="FFFF00"/>
                </a:solidFill>
              </a:rPr>
              <a:t>(PHYSICAL)  </a:t>
            </a:r>
            <a:br>
              <a:rPr lang="en-US" sz="2400" b="1" dirty="0"/>
            </a:br>
            <a:r>
              <a:rPr lang="en-US" sz="1800" b="1" dirty="0"/>
              <a:t>OR  </a:t>
            </a:r>
            <a:br>
              <a:rPr lang="en-US" sz="2800" b="1" dirty="0"/>
            </a:br>
            <a:r>
              <a:rPr lang="en-US" b="1" dirty="0"/>
              <a:t>Broad </a:t>
            </a:r>
            <a:r>
              <a:rPr lang="en-US" sz="2400" b="1" dirty="0">
                <a:solidFill>
                  <a:srgbClr val="FFFF00"/>
                </a:solidFill>
              </a:rPr>
              <a:t>(Physical Body + PERSONHOOD) </a:t>
            </a:r>
            <a:br>
              <a:rPr lang="en-US" sz="2400" b="1" dirty="0">
                <a:solidFill>
                  <a:srgbClr val="FFFF00"/>
                </a:solidFill>
              </a:rPr>
            </a:br>
            <a:br>
              <a:rPr lang="en-US" sz="2400" b="1" dirty="0">
                <a:solidFill>
                  <a:srgbClr val="FFFF00"/>
                </a:solidFill>
              </a:rPr>
            </a:br>
            <a:r>
              <a:rPr lang="en-US" sz="2400" b="1" i="1" dirty="0">
                <a:solidFill>
                  <a:srgbClr val="FFFF00"/>
                </a:solidFill>
              </a:rPr>
              <a:t>inclusive of families, cultures, nations, Art, history, spirituality, laws, i.e.</a:t>
            </a:r>
            <a:br>
              <a:rPr lang="en-US" sz="2400" b="1" dirty="0">
                <a:solidFill>
                  <a:srgbClr val="FFFF00"/>
                </a:solidFill>
              </a:rPr>
            </a:br>
            <a:endParaRPr lang="en-US" sz="2400" b="1" dirty="0">
              <a:solidFill>
                <a:srgbClr val="FFFF00"/>
              </a:solidFill>
            </a:endParaRPr>
          </a:p>
        </p:txBody>
      </p:sp>
      <p:sp>
        <p:nvSpPr>
          <p:cNvPr id="4" name="Footer Placeholder 3">
            <a:extLst>
              <a:ext uri="{FF2B5EF4-FFF2-40B4-BE49-F238E27FC236}">
                <a16:creationId xmlns:a16="http://schemas.microsoft.com/office/drawing/2014/main" id="{D013CC03-44B5-9F23-E5D6-DA201FD4AF93}"/>
              </a:ext>
            </a:extLst>
          </p:cNvPr>
          <p:cNvSpPr>
            <a:spLocks noGrp="1"/>
          </p:cNvSpPr>
          <p:nvPr>
            <p:ph type="ftr" sz="quarter" idx="11"/>
          </p:nvPr>
        </p:nvSpPr>
        <p:spPr/>
        <p:txBody>
          <a:bodyPr/>
          <a:lstStyle/>
          <a:p>
            <a:r>
              <a:rPr lang="en-US" dirty="0"/>
              <a:t>Copyright 2026 -  Beyond the Binary Counseling and Consulting Services, LLC</a:t>
            </a:r>
          </a:p>
        </p:txBody>
      </p:sp>
      <p:sp>
        <p:nvSpPr>
          <p:cNvPr id="5" name="Slide Number Placeholder 4">
            <a:extLst>
              <a:ext uri="{FF2B5EF4-FFF2-40B4-BE49-F238E27FC236}">
                <a16:creationId xmlns:a16="http://schemas.microsoft.com/office/drawing/2014/main" id="{60A7A196-CA01-A2E9-58D9-2B0B4AFF3C7E}"/>
              </a:ext>
            </a:extLst>
          </p:cNvPr>
          <p:cNvSpPr>
            <a:spLocks noGrp="1"/>
          </p:cNvSpPr>
          <p:nvPr>
            <p:ph type="sldNum" sz="quarter" idx="12"/>
          </p:nvPr>
        </p:nvSpPr>
        <p:spPr/>
        <p:txBody>
          <a:bodyPr/>
          <a:lstStyle/>
          <a:p>
            <a:fld id="{D57F1E4F-1CFF-5643-939E-217C01CDF565}" type="slidenum">
              <a:rPr lang="en-US" smtClean="0"/>
              <a:pPr/>
              <a:t>7</a:t>
            </a:fld>
            <a:endParaRPr lang="en-US" dirty="0"/>
          </a:p>
        </p:txBody>
      </p:sp>
    </p:spTree>
    <p:extLst>
      <p:ext uri="{BB962C8B-B14F-4D97-AF65-F5344CB8AC3E}">
        <p14:creationId xmlns:p14="http://schemas.microsoft.com/office/powerpoint/2010/main" val="18529721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512F36-5D07-165C-71AE-B028921980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CA8B133-BA71-A947-B7C0-33FAF38D3002}"/>
              </a:ext>
            </a:extLst>
          </p:cNvPr>
          <p:cNvSpPr>
            <a:spLocks noGrp="1"/>
          </p:cNvSpPr>
          <p:nvPr>
            <p:ph type="title"/>
          </p:nvPr>
        </p:nvSpPr>
        <p:spPr>
          <a:xfrm>
            <a:off x="862715" y="107454"/>
            <a:ext cx="10466572" cy="2005780"/>
          </a:xfrm>
        </p:spPr>
        <p:txBody>
          <a:bodyPr>
            <a:normAutofit/>
          </a:bodyPr>
          <a:lstStyle/>
          <a:p>
            <a:r>
              <a:rPr lang="en-US" b="1" dirty="0">
                <a:solidFill>
                  <a:srgbClr val="FFFF00"/>
                </a:solidFill>
              </a:rPr>
              <a:t>1. Intersex definition: </a:t>
            </a:r>
            <a:r>
              <a:rPr lang="en-US" b="1" dirty="0"/>
              <a:t>Narrow</a:t>
            </a:r>
            <a:r>
              <a:rPr lang="en-US" b="1" dirty="0">
                <a:solidFill>
                  <a:srgbClr val="FFFF00"/>
                </a:solidFill>
              </a:rPr>
              <a:t> (physical)</a:t>
            </a:r>
          </a:p>
        </p:txBody>
      </p:sp>
      <p:sp>
        <p:nvSpPr>
          <p:cNvPr id="3" name="Content Placeholder 2">
            <a:extLst>
              <a:ext uri="{FF2B5EF4-FFF2-40B4-BE49-F238E27FC236}">
                <a16:creationId xmlns:a16="http://schemas.microsoft.com/office/drawing/2014/main" id="{D9ACF876-6D91-AA9A-6174-8567AAD2F861}"/>
              </a:ext>
            </a:extLst>
          </p:cNvPr>
          <p:cNvSpPr>
            <a:spLocks noGrp="1"/>
          </p:cNvSpPr>
          <p:nvPr>
            <p:ph idx="1"/>
          </p:nvPr>
        </p:nvSpPr>
        <p:spPr>
          <a:xfrm>
            <a:off x="862713" y="1683025"/>
            <a:ext cx="9905999" cy="4064631"/>
          </a:xfrm>
        </p:spPr>
        <p:txBody>
          <a:bodyPr>
            <a:normAutofit/>
          </a:bodyPr>
          <a:lstStyle/>
          <a:p>
            <a:r>
              <a:rPr lang="en-US" b="1" dirty="0"/>
              <a:t>“Intersex (sometimes called “VSC/DSD”) consists of one or more congenital differences in sex development trait(s) from what is commonly expected of male or female. These changes occur during the long human sex development path that begins at conception and culminates at puberty. The changes appear in chromosomes or genes,               hormones, gonads, and internal or external genitalia.                                                  </a:t>
            </a:r>
            <a:r>
              <a:rPr lang="en-US" b="1" dirty="0">
                <a:solidFill>
                  <a:srgbClr val="FFFF00"/>
                </a:solidFill>
              </a:rPr>
              <a:t>Intersex trait(s) impact the growth and health                                            of the whole body throughout                                                                      an individual’s lifespan.”</a:t>
            </a:r>
          </a:p>
        </p:txBody>
      </p:sp>
      <p:sp>
        <p:nvSpPr>
          <p:cNvPr id="4" name="Footer Placeholder 3">
            <a:extLst>
              <a:ext uri="{FF2B5EF4-FFF2-40B4-BE49-F238E27FC236}">
                <a16:creationId xmlns:a16="http://schemas.microsoft.com/office/drawing/2014/main" id="{90748EB2-9F07-B866-E0FD-DAAD9DEDE5EB}"/>
              </a:ext>
            </a:extLst>
          </p:cNvPr>
          <p:cNvSpPr>
            <a:spLocks noGrp="1"/>
          </p:cNvSpPr>
          <p:nvPr>
            <p:ph type="ftr" sz="quarter" idx="11"/>
          </p:nvPr>
        </p:nvSpPr>
        <p:spPr/>
        <p:txBody>
          <a:bodyPr/>
          <a:lstStyle/>
          <a:p>
            <a:r>
              <a:rPr lang="en-US" dirty="0"/>
              <a:t>Copyright 2026 -  Beyond the Binary Counseling and Consulting Services, LLC</a:t>
            </a:r>
          </a:p>
        </p:txBody>
      </p:sp>
      <p:sp>
        <p:nvSpPr>
          <p:cNvPr id="5" name="Slide Number Placeholder 4">
            <a:extLst>
              <a:ext uri="{FF2B5EF4-FFF2-40B4-BE49-F238E27FC236}">
                <a16:creationId xmlns:a16="http://schemas.microsoft.com/office/drawing/2014/main" id="{82549AF4-126A-CE51-CE50-5B802630FD74}"/>
              </a:ext>
            </a:extLst>
          </p:cNvPr>
          <p:cNvSpPr>
            <a:spLocks noGrp="1"/>
          </p:cNvSpPr>
          <p:nvPr>
            <p:ph type="sldNum" sz="quarter" idx="12"/>
          </p:nvPr>
        </p:nvSpPr>
        <p:spPr/>
        <p:txBody>
          <a:bodyPr/>
          <a:lstStyle/>
          <a:p>
            <a:fld id="{D57F1E4F-1CFF-5643-939E-217C01CDF565}" type="slidenum">
              <a:rPr lang="en-US" smtClean="0"/>
              <a:pPr/>
              <a:t>8</a:t>
            </a:fld>
            <a:endParaRPr lang="en-US" dirty="0"/>
          </a:p>
        </p:txBody>
      </p:sp>
    </p:spTree>
    <p:extLst>
      <p:ext uri="{BB962C8B-B14F-4D97-AF65-F5344CB8AC3E}">
        <p14:creationId xmlns:p14="http://schemas.microsoft.com/office/powerpoint/2010/main" val="20898820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01021E-0A31-FFD0-3BF0-4973B54AF0A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B0FB2C3-E0EF-B90A-EE71-A92967F9BB7B}"/>
              </a:ext>
            </a:extLst>
          </p:cNvPr>
          <p:cNvSpPr>
            <a:spLocks noGrp="1"/>
          </p:cNvSpPr>
          <p:nvPr>
            <p:ph type="title"/>
          </p:nvPr>
        </p:nvSpPr>
        <p:spPr>
          <a:xfrm>
            <a:off x="642256" y="379284"/>
            <a:ext cx="10187875" cy="1119252"/>
          </a:xfrm>
        </p:spPr>
        <p:txBody>
          <a:bodyPr>
            <a:normAutofit/>
          </a:bodyPr>
          <a:lstStyle/>
          <a:p>
            <a:r>
              <a:rPr lang="en-US" b="1" dirty="0">
                <a:solidFill>
                  <a:srgbClr val="FFFF00"/>
                </a:solidFill>
              </a:rPr>
              <a:t>1. </a:t>
            </a:r>
            <a:r>
              <a:rPr lang="en-US" sz="1400" b="1" dirty="0"/>
              <a:t>(cont.) </a:t>
            </a:r>
            <a:r>
              <a:rPr lang="en-US" b="1" dirty="0">
                <a:solidFill>
                  <a:srgbClr val="FFFF00"/>
                </a:solidFill>
              </a:rPr>
              <a:t>Intersex definitions:                      </a:t>
            </a:r>
            <a:r>
              <a:rPr lang="en-US" b="1" dirty="0"/>
              <a:t>Narrow</a:t>
            </a:r>
            <a:r>
              <a:rPr lang="en-US" b="1" dirty="0">
                <a:solidFill>
                  <a:srgbClr val="FFFF00"/>
                </a:solidFill>
              </a:rPr>
              <a:t> </a:t>
            </a:r>
            <a:r>
              <a:rPr lang="en-US" sz="2800" b="1" dirty="0">
                <a:solidFill>
                  <a:srgbClr val="FFFF00"/>
                </a:solidFill>
              </a:rPr>
              <a:t>(physical)</a:t>
            </a:r>
          </a:p>
        </p:txBody>
      </p:sp>
      <p:sp>
        <p:nvSpPr>
          <p:cNvPr id="3" name="Content Placeholder 2">
            <a:extLst>
              <a:ext uri="{FF2B5EF4-FFF2-40B4-BE49-F238E27FC236}">
                <a16:creationId xmlns:a16="http://schemas.microsoft.com/office/drawing/2014/main" id="{C21B9311-CE1C-62CE-FE32-04139B624997}"/>
              </a:ext>
            </a:extLst>
          </p:cNvPr>
          <p:cNvSpPr>
            <a:spLocks noGrp="1"/>
          </p:cNvSpPr>
          <p:nvPr>
            <p:ph idx="1"/>
          </p:nvPr>
        </p:nvSpPr>
        <p:spPr>
          <a:xfrm>
            <a:off x="642256" y="1498536"/>
            <a:ext cx="10907486" cy="4567300"/>
          </a:xfrm>
        </p:spPr>
        <p:txBody>
          <a:bodyPr>
            <a:normAutofit/>
          </a:bodyPr>
          <a:lstStyle/>
          <a:p>
            <a:r>
              <a:rPr lang="en-US" sz="2800" b="1" dirty="0">
                <a:solidFill>
                  <a:srgbClr val="FFFF00"/>
                </a:solidFill>
              </a:rPr>
              <a:t>U.S. Academia, Politics, Medicine</a:t>
            </a:r>
          </a:p>
          <a:p>
            <a:pPr lvl="1"/>
            <a:r>
              <a:rPr lang="en-US" sz="2800" b="1" i="1" u="sng" dirty="0"/>
              <a:t>“Variations in sex characteristics </a:t>
            </a:r>
            <a:r>
              <a:rPr lang="en-US" sz="2800" b="1" dirty="0"/>
              <a:t>(VSC)”</a:t>
            </a:r>
          </a:p>
          <a:p>
            <a:pPr lvl="2"/>
            <a:r>
              <a:rPr lang="en-US" sz="2800" b="1" i="1" dirty="0"/>
              <a:t>“Variations in sex development </a:t>
            </a:r>
            <a:r>
              <a:rPr lang="en-US" sz="2800" b="1" dirty="0"/>
              <a:t>(VSD)”</a:t>
            </a:r>
          </a:p>
          <a:p>
            <a:pPr lvl="1"/>
            <a:r>
              <a:rPr lang="en-US" sz="2800" b="1" i="1" u="sng" dirty="0"/>
              <a:t>“Disorders (or differences) of sex development </a:t>
            </a:r>
            <a:r>
              <a:rPr lang="en-US" sz="2800" b="1" dirty="0"/>
              <a:t>(DSD)” (medical contexts)</a:t>
            </a:r>
          </a:p>
          <a:p>
            <a:pPr lvl="1"/>
            <a:r>
              <a:rPr lang="en-US" sz="2800" b="1" dirty="0">
                <a:solidFill>
                  <a:srgbClr val="FFFF00"/>
                </a:solidFill>
              </a:rPr>
              <a:t>Benefits (and disadvantage) of research focusing on specific VSCs</a:t>
            </a:r>
            <a:r>
              <a:rPr lang="en-US" sz="2800" b="1" i="1" dirty="0">
                <a:solidFill>
                  <a:srgbClr val="FFFF00"/>
                </a:solidFill>
              </a:rPr>
              <a:t>  </a:t>
            </a:r>
          </a:p>
          <a:p>
            <a:pPr lvl="1"/>
            <a:r>
              <a:rPr lang="en-US" sz="2800" b="1" dirty="0">
                <a:solidFill>
                  <a:srgbClr val="FFFF00"/>
                </a:solidFill>
              </a:rPr>
              <a:t>Intersex terminology is controversial</a:t>
            </a:r>
          </a:p>
          <a:p>
            <a:pPr lvl="2"/>
            <a:r>
              <a:rPr lang="en-US" sz="2800" b="1" dirty="0">
                <a:solidFill>
                  <a:schemeClr val="accent3">
                    <a:lumMod val="60000"/>
                    <a:lumOff val="40000"/>
                  </a:schemeClr>
                </a:solidFill>
              </a:rPr>
              <a:t>pathologizing terms (“</a:t>
            </a:r>
            <a:r>
              <a:rPr lang="en-US" sz="2800" b="1" i="1" dirty="0">
                <a:solidFill>
                  <a:schemeClr val="accent3">
                    <a:lumMod val="60000"/>
                    <a:lumOff val="40000"/>
                  </a:schemeClr>
                </a:solidFill>
              </a:rPr>
              <a:t>DSD”</a:t>
            </a:r>
            <a:r>
              <a:rPr lang="en-US" sz="2800" b="1" dirty="0">
                <a:solidFill>
                  <a:schemeClr val="accent3">
                    <a:lumMod val="60000"/>
                    <a:lumOff val="40000"/>
                  </a:schemeClr>
                </a:solidFill>
              </a:rPr>
              <a:t>) </a:t>
            </a:r>
            <a:r>
              <a:rPr lang="en-US" sz="2800" b="1" dirty="0"/>
              <a:t>vs. </a:t>
            </a:r>
            <a:r>
              <a:rPr lang="en-US" sz="2800" b="1" dirty="0">
                <a:solidFill>
                  <a:schemeClr val="accent2">
                    <a:lumMod val="40000"/>
                    <a:lumOff val="60000"/>
                  </a:schemeClr>
                </a:solidFill>
              </a:rPr>
              <a:t>positive terms (</a:t>
            </a:r>
            <a:r>
              <a:rPr lang="en-US" sz="2800" b="1" i="1" dirty="0">
                <a:solidFill>
                  <a:schemeClr val="accent2">
                    <a:lumMod val="40000"/>
                    <a:lumOff val="60000"/>
                  </a:schemeClr>
                </a:solidFill>
              </a:rPr>
              <a:t>intersex?)</a:t>
            </a:r>
          </a:p>
        </p:txBody>
      </p:sp>
      <p:sp>
        <p:nvSpPr>
          <p:cNvPr id="4" name="Footer Placeholder 3">
            <a:extLst>
              <a:ext uri="{FF2B5EF4-FFF2-40B4-BE49-F238E27FC236}">
                <a16:creationId xmlns:a16="http://schemas.microsoft.com/office/drawing/2014/main" id="{A239657C-CB11-7802-6A7B-CDD6B5B98826}"/>
              </a:ext>
            </a:extLst>
          </p:cNvPr>
          <p:cNvSpPr>
            <a:spLocks noGrp="1"/>
          </p:cNvSpPr>
          <p:nvPr>
            <p:ph type="ftr" sz="quarter" idx="11"/>
          </p:nvPr>
        </p:nvSpPr>
        <p:spPr/>
        <p:txBody>
          <a:bodyPr/>
          <a:lstStyle/>
          <a:p>
            <a:r>
              <a:rPr lang="en-US" dirty="0"/>
              <a:t>Copyright 2026 -  Beyond the Binary Counseling and Consulting Services, LLC</a:t>
            </a:r>
          </a:p>
        </p:txBody>
      </p:sp>
      <p:sp>
        <p:nvSpPr>
          <p:cNvPr id="5" name="Slide Number Placeholder 4">
            <a:extLst>
              <a:ext uri="{FF2B5EF4-FFF2-40B4-BE49-F238E27FC236}">
                <a16:creationId xmlns:a16="http://schemas.microsoft.com/office/drawing/2014/main" id="{8B31C33D-8399-C303-0953-5055DCB00B96}"/>
              </a:ext>
            </a:extLst>
          </p:cNvPr>
          <p:cNvSpPr>
            <a:spLocks noGrp="1"/>
          </p:cNvSpPr>
          <p:nvPr>
            <p:ph type="sldNum" sz="quarter" idx="12"/>
          </p:nvPr>
        </p:nvSpPr>
        <p:spPr/>
        <p:txBody>
          <a:bodyPr/>
          <a:lstStyle/>
          <a:p>
            <a:fld id="{D57F1E4F-1CFF-5643-939E-217C01CDF565}" type="slidenum">
              <a:rPr lang="en-US" smtClean="0"/>
              <a:pPr/>
              <a:t>9</a:t>
            </a:fld>
            <a:endParaRPr lang="en-US" dirty="0"/>
          </a:p>
        </p:txBody>
      </p:sp>
    </p:spTree>
    <p:extLst>
      <p:ext uri="{BB962C8B-B14F-4D97-AF65-F5344CB8AC3E}">
        <p14:creationId xmlns:p14="http://schemas.microsoft.com/office/powerpoint/2010/main" val="48675568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0">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9C4B4875-A2E1-0F4C-9990-C1417F84B675}">
  <we:reference id="wa104051163" version="1.2.0.3" store="en-US" storeType="OMEX"/>
  <we:alternateReferences>
    <we:reference id="wa104051163" version="1.2.0.3" store="wa104051163"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emplate>{65D503C2-64CF-1A49-97D2-51AFA313BBA0}tf10001122</Template>
  <TotalTime>115707</TotalTime>
  <Words>3213</Words>
  <Application>Microsoft Macintosh PowerPoint</Application>
  <PresentationFormat>Widescreen</PresentationFormat>
  <Paragraphs>369</Paragraphs>
  <Slides>32</Slides>
  <Notes>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32</vt:i4>
      </vt:variant>
    </vt:vector>
  </HeadingPairs>
  <TitlesOfParts>
    <vt:vector size="38" baseType="lpstr">
      <vt:lpstr>Aptos</vt:lpstr>
      <vt:lpstr>Arial</vt:lpstr>
      <vt:lpstr>Calibri</vt:lpstr>
      <vt:lpstr>Raleway</vt:lpstr>
      <vt:lpstr>Tw Cen MT</vt:lpstr>
      <vt:lpstr>Circuit</vt:lpstr>
      <vt:lpstr>  How do you explain what it means  to be intersex?  </vt:lpstr>
      <vt:lpstr>Counselor Lens: Supporting client goals,            (supporting client self-worth, self-agency)            &amp; reversing negative social messages</vt:lpstr>
      <vt:lpstr>Counselor Lens cont.                                                                                    Examples of intersex therapy questions</vt:lpstr>
      <vt:lpstr>Assumption: Need for lay training</vt:lpstr>
      <vt:lpstr>Eight suggested Topics for an Intersex training </vt:lpstr>
      <vt:lpstr>Intersex persons (“I”) exist and                 are human</vt:lpstr>
      <vt:lpstr>1. Intersex definitions   Narrow (PHYSICAL)   OR   Broad (Physical Body + PERSONHOOD)   inclusive of families, cultures, nations, Art, history, spirituality, laws, i.e. </vt:lpstr>
      <vt:lpstr>1. Intersex definition: Narrow (physical)</vt:lpstr>
      <vt:lpstr>1. (cont.) Intersex definitions:                      Narrow (physical)</vt:lpstr>
      <vt:lpstr>1. cont.  broad “I” definition:   Biology &amp;anatomy  + Personhood </vt:lpstr>
      <vt:lpstr>1. cont. Whether using a narrow or broad definition there is a minimum commonality in congenital physical sex  </vt:lpstr>
      <vt:lpstr>2. “I” as (physical) Sex Development             Path(s) – (M, F, or I)</vt:lpstr>
      <vt:lpstr>3. “I” as umbrella Term for                            Over 40 types (i.e., not 1 type).</vt:lpstr>
      <vt:lpstr>3. cont.  My personal aids for               organizing info</vt:lpstr>
      <vt:lpstr>4. “I” as social (or perspective)      subcommunities - Examples </vt:lpstr>
      <vt:lpstr>4. cont. “I” as sex-based identities                              - Examples</vt:lpstr>
      <vt:lpstr>4. cont. “I” by sex-based identities:                            Intersex trans persons </vt:lpstr>
      <vt:lpstr>   5. Heteronormativity stigmatizes “I”  </vt:lpstr>
      <vt:lpstr>5. cont. Heteronormativity                                          Paradigm qualities</vt:lpstr>
      <vt:lpstr>5. cont. BUT heteronormativity bumps into                         too many factual exceptions to be                   scientifically accurate</vt:lpstr>
      <vt:lpstr>6. Unique HETERONORMATIVE Message of “I” nonexistence with medical and surgical erasure</vt:lpstr>
      <vt:lpstr>6. CONT. Unique heteronormative attack   “Intersex is not allowed to exist”</vt:lpstr>
      <vt:lpstr>6.CONT. HOWEVER there are medical protocols                              in which intersex persons are not pathologized                        as having defects to be surgically fixed.</vt:lpstr>
      <vt:lpstr>    7. “I” Identity Role Models - Activists        </vt:lpstr>
      <vt:lpstr>PowerPoint Presentation</vt:lpstr>
      <vt:lpstr>Three stage Beyond the Binary (Positive) Identity Model</vt:lpstr>
      <vt:lpstr>Unusual emotional themes in the                         Beyond the Binary Intersex Identity Model   . </vt:lpstr>
      <vt:lpstr>Beyond the Binary Intersex (Positive)  Identity Model</vt:lpstr>
      <vt:lpstr>8. “I” as personhood since antiquity</vt:lpstr>
      <vt:lpstr>8. cont. An example of an intersex history:           First U.S. medical treatment protocol</vt:lpstr>
      <vt:lpstr>CONCLUSION: BENEFITS OF TRAINING  LAY AUDIENCES</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Intersex Emotional Themes &amp; Activists’ Perspectives on Counseling</dc:title>
  <dc:creator>Cynthia Mulit</dc:creator>
  <cp:lastModifiedBy>Cynthia Mulit</cp:lastModifiedBy>
  <cp:revision>106</cp:revision>
  <cp:lastPrinted>2026-06-02T18:24:19Z</cp:lastPrinted>
  <dcterms:created xsi:type="dcterms:W3CDTF">2022-07-08T11:14:26Z</dcterms:created>
  <dcterms:modified xsi:type="dcterms:W3CDTF">2026-06-08T14:28:25Z</dcterms:modified>
</cp:coreProperties>
</file>