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e714920211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e714920211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e71492021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e71492021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714920211_0_1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e71492021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e71492021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e71492021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e714920211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e714920211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e714920211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e714920211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e714920211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e714920211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e714920211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e714920211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23630543_5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2363054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e714920211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e714920211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e714920211_0_2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e714920211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e71492021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e71492021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e714920211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e714920211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ed573db891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ed573db8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ed573db891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ed573db8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e714920211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e714920211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e714920211_0_2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e714920211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b9a0b07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b9a0b07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e714920211_0_1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e71492021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e71492021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e71492021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e714920211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e71492021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ed573db8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ed573db8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521725" y="630225"/>
            <a:ext cx="81816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How </a:t>
            </a:r>
            <a:r>
              <a:rPr lang="en" sz="4000"/>
              <a:t>Aligning with Disability can Help Improve Medical Care &amp; Re-Imagine the Possibilities for  Intersex Flourishing </a:t>
            </a:r>
            <a:endParaRPr sz="4000"/>
          </a:p>
        </p:txBody>
      </p:sp>
      <p:sp>
        <p:nvSpPr>
          <p:cNvPr id="73" name="Google Shape;73;p13"/>
          <p:cNvSpPr txBox="1"/>
          <p:nvPr>
            <p:ph idx="1" type="subTitle"/>
          </p:nvPr>
        </p:nvSpPr>
        <p:spPr>
          <a:xfrm>
            <a:off x="521727" y="3238450"/>
            <a:ext cx="81999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By</a:t>
            </a:r>
            <a:r>
              <a:rPr lang="en" sz="2400"/>
              <a:t>: </a:t>
            </a:r>
            <a:r>
              <a:rPr lang="en"/>
              <a:t>Gustavo Serafini</a:t>
            </a:r>
            <a:endParaRPr b="1" sz="2400"/>
          </a:p>
        </p:txBody>
      </p:sp>
      <p:sp>
        <p:nvSpPr>
          <p:cNvPr id="74" name="Google Shape;74;p13"/>
          <p:cNvSpPr txBox="1"/>
          <p:nvPr/>
        </p:nvSpPr>
        <p:spPr>
          <a:xfrm>
            <a:off x="5697850" y="1880975"/>
            <a:ext cx="347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0" y="0"/>
            <a:ext cx="9144000" cy="50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accent5"/>
              </a:solidFill>
            </a:endParaRPr>
          </a:p>
          <a:p>
            <a:pPr indent="0" lvl="0" marL="0" rtl="0" algn="l">
              <a:spcBef>
                <a:spcPts val="1000"/>
              </a:spcBef>
              <a:spcAft>
                <a:spcPts val="0"/>
              </a:spcAft>
              <a:buNone/>
            </a:pPr>
            <a:r>
              <a:rPr lang="en" sz="3000">
                <a:solidFill>
                  <a:schemeClr val="accent5"/>
                </a:solidFill>
              </a:rPr>
              <a:t>Person Centered Care (or Rehab)</a:t>
            </a:r>
            <a:endParaRPr sz="3000"/>
          </a:p>
          <a:p>
            <a:pPr indent="0" lvl="0" marL="0" rtl="0" algn="l">
              <a:spcBef>
                <a:spcPts val="1000"/>
              </a:spcBef>
              <a:spcAft>
                <a:spcPts val="0"/>
              </a:spcAft>
              <a:buNone/>
            </a:pPr>
            <a:r>
              <a:rPr lang="en" sz="1600"/>
              <a:t>"PCR refers to a culture of service </a:t>
            </a:r>
            <a:r>
              <a:rPr lang="en" sz="1600">
                <a:highlight>
                  <a:srgbClr val="4A86E8"/>
                </a:highlight>
              </a:rPr>
              <a:t>focused on the needs of the whole person</a:t>
            </a:r>
            <a:r>
              <a:rPr lang="en" sz="1600"/>
              <a:t>, not merely those arising from patients as objects of biomedical conditions and interventions. PCR is r</a:t>
            </a:r>
            <a:r>
              <a:rPr lang="en" sz="1600">
                <a:highlight>
                  <a:srgbClr val="4A86E8"/>
                </a:highlight>
              </a:rPr>
              <a:t>espectful of and tailored to the unique characteristics and circumstances of the person</a:t>
            </a:r>
            <a:r>
              <a:rPr lang="en" sz="1600"/>
              <a:t> (perspectives, preferences, values,experiences, worldview) beyond consisting of individualized interventions addressing the impairments or symptoms of unique patients."</a:t>
            </a:r>
            <a:endParaRPr sz="1600"/>
          </a:p>
          <a:p>
            <a:pPr indent="0" lvl="0" marL="0" rtl="0" algn="l">
              <a:spcBef>
                <a:spcPts val="1000"/>
              </a:spcBef>
              <a:spcAft>
                <a:spcPts val="0"/>
              </a:spcAft>
              <a:buNone/>
            </a:pPr>
            <a:r>
              <a:rPr lang="en" sz="1600"/>
              <a:t>"PCR nurtures notions of personhood, the person’s </a:t>
            </a:r>
            <a:r>
              <a:rPr lang="en" sz="1600">
                <a:highlight>
                  <a:srgbClr val="4A86E8"/>
                </a:highlight>
              </a:rPr>
              <a:t>self-determination</a:t>
            </a:r>
            <a:r>
              <a:rPr lang="en" sz="1600"/>
              <a:t>, and </a:t>
            </a:r>
            <a:r>
              <a:rPr lang="en" sz="1600">
                <a:highlight>
                  <a:srgbClr val="4A86E8"/>
                </a:highlight>
              </a:rPr>
              <a:t>values the singularities (ie, unique characteristics) of each person</a:t>
            </a:r>
            <a:r>
              <a:rPr lang="en" sz="1600">
                <a:solidFill>
                  <a:srgbClr val="4A86E8"/>
                </a:solidFill>
              </a:rPr>
              <a:t>.</a:t>
            </a:r>
            <a:r>
              <a:rPr lang="en" sz="1600"/>
              <a:t> Persons should be treated with respect, dignity, and valued as persons with needs, resources, and capabilities. Each person has an equal right to experiencing a PCR approach. PCR is accepting, nonjudgmental, embraces individual differences, and aspires to </a:t>
            </a:r>
            <a:r>
              <a:rPr lang="en" sz="1600">
                <a:highlight>
                  <a:srgbClr val="4A86E8"/>
                </a:highlight>
              </a:rPr>
              <a:t>reduce any power differentials exerted by professionals</a:t>
            </a:r>
            <a:r>
              <a:rPr lang="en" sz="1600"/>
              <a:t> in the person-professionals dyad." </a:t>
            </a:r>
            <a:endParaRPr sz="1600"/>
          </a:p>
          <a:p>
            <a:pPr indent="0" lvl="0" marL="0" rtl="0" algn="l">
              <a:spcBef>
                <a:spcPts val="1000"/>
              </a:spcBef>
              <a:spcAft>
                <a:spcPts val="0"/>
              </a:spcAft>
              <a:buNone/>
            </a:pPr>
            <a:r>
              <a:rPr lang="en" sz="1600"/>
              <a:t>- </a:t>
            </a:r>
            <a:r>
              <a:rPr lang="en" sz="900"/>
              <a:t>Jesus, T. S., et al. (2021). "Scoping review of the person-centered literature in adult physical rehabilitation." Disability and Rehabilitation: An International, Multidisciplinary Journal 43(11): 1626-1636.</a:t>
            </a:r>
            <a:endParaRPr sz="900"/>
          </a:p>
          <a:p>
            <a:pPr indent="0" lvl="0" marL="0" rtl="0" algn="l">
              <a:spcBef>
                <a:spcPts val="1000"/>
              </a:spcBef>
              <a:spcAft>
                <a:spcPts val="1000"/>
              </a:spcAft>
              <a:buNone/>
            </a:pPr>
            <a:r>
              <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0" y="0"/>
            <a:ext cx="91440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accent5"/>
              </a:solidFill>
            </a:endParaRPr>
          </a:p>
          <a:p>
            <a:pPr indent="0" lvl="0" marL="0" rtl="0" algn="l">
              <a:spcBef>
                <a:spcPts val="1000"/>
              </a:spcBef>
              <a:spcAft>
                <a:spcPts val="0"/>
              </a:spcAft>
              <a:buNone/>
            </a:pPr>
            <a:r>
              <a:rPr lang="en" sz="3000">
                <a:solidFill>
                  <a:schemeClr val="accent5"/>
                </a:solidFill>
              </a:rPr>
              <a:t>Person Centered Care (or Rehab) cont.</a:t>
            </a:r>
            <a:endParaRPr sz="1200"/>
          </a:p>
          <a:p>
            <a:pPr indent="0" lvl="0" marL="0" rtl="0" algn="l">
              <a:spcBef>
                <a:spcPts val="1000"/>
              </a:spcBef>
              <a:spcAft>
                <a:spcPts val="0"/>
              </a:spcAft>
              <a:buNone/>
            </a:pPr>
            <a:r>
              <a:rPr lang="en" sz="1600"/>
              <a:t>"</a:t>
            </a:r>
            <a:r>
              <a:rPr lang="en" sz="1600"/>
              <a:t>Because situations and persons’ characteristics vary, </a:t>
            </a:r>
            <a:r>
              <a:rPr lang="en" sz="1600">
                <a:highlight>
                  <a:srgbClr val="4A86E8"/>
                </a:highlight>
              </a:rPr>
              <a:t>PCR cannot be fully guided, standardized, or dictated</a:t>
            </a:r>
            <a:r>
              <a:rPr lang="en" sz="1600"/>
              <a:t>. Rather than merely being protocol-driven or a '1-size-fits-all' approach, it is </a:t>
            </a:r>
            <a:r>
              <a:rPr lang="en" sz="1600">
                <a:highlight>
                  <a:srgbClr val="4A86E8"/>
                </a:highlight>
              </a:rPr>
              <a:t>antireductionist</a:t>
            </a:r>
            <a:r>
              <a:rPr lang="en" sz="1600"/>
              <a:t> and adaptive to situations at hand. ... Altogether, PCR is complex, subject to failure, and involves continuous learning and adaptation. It requires </a:t>
            </a:r>
            <a:r>
              <a:rPr lang="en" sz="1600">
                <a:highlight>
                  <a:srgbClr val="4A86E8"/>
                </a:highlight>
              </a:rPr>
              <a:t>humility</a:t>
            </a:r>
            <a:r>
              <a:rPr lang="en" sz="1600"/>
              <a:t>, mindful questioning, ethical reasoning, and </a:t>
            </a:r>
            <a:r>
              <a:rPr lang="en" sz="1600">
                <a:highlight>
                  <a:srgbClr val="4A86E8"/>
                </a:highlight>
              </a:rPr>
              <a:t>critical reflection</a:t>
            </a:r>
            <a:r>
              <a:rPr lang="en" sz="1600"/>
              <a:t> in and on one’s actions ..." - </a:t>
            </a:r>
            <a:r>
              <a:rPr lang="en" sz="900"/>
              <a:t>Jesus, T. S., et al. (2021). "Scoping review of the person-centered literature in adult physical rehabilitation." Disability and Rehabilitation: An International, Multidisciplinary Journal 43(11):1626-1636. </a:t>
            </a:r>
            <a:endParaRPr sz="900"/>
          </a:p>
          <a:p>
            <a:pPr indent="0" lvl="0" marL="0" rtl="0" algn="l">
              <a:spcBef>
                <a:spcPts val="1000"/>
              </a:spcBef>
              <a:spcAft>
                <a:spcPts val="0"/>
              </a:spcAft>
              <a:buNone/>
            </a:pPr>
            <a:r>
              <a:rPr lang="en" sz="1600"/>
              <a:t>"Within healthcare more generally, </a:t>
            </a:r>
            <a:r>
              <a:rPr lang="en" sz="1600">
                <a:highlight>
                  <a:srgbClr val="4A86E8"/>
                </a:highlight>
              </a:rPr>
              <a:t>person-centered care has been structured as a counter to a reductionist biomedical focus on disease or trauma</a:t>
            </a:r>
            <a:r>
              <a:rPr lang="en" sz="1600"/>
              <a:t>, or to the systems, budgets, or staff focus that many hospitals and other healthcare providers appear to operate under. When assessing wellbeing and satisfaction, </a:t>
            </a:r>
            <a:r>
              <a:rPr lang="en" sz="1600">
                <a:highlight>
                  <a:srgbClr val="4A86E8"/>
                </a:highlight>
              </a:rPr>
              <a:t>there is little question that person-centered care improves the experience of patients, with increasing evidence that relationally orientated care is central to any number of positive outcomes</a:t>
            </a:r>
            <a:r>
              <a:rPr lang="en" sz="1600">
                <a:solidFill>
                  <a:srgbClr val="4A86E8"/>
                </a:solidFill>
              </a:rPr>
              <a:t>.</a:t>
            </a:r>
            <a:r>
              <a:rPr lang="en" sz="1600"/>
              <a:t>" </a:t>
            </a:r>
            <a:endParaRPr sz="1600"/>
          </a:p>
          <a:p>
            <a:pPr indent="0" lvl="0" marL="0" rtl="0" algn="l">
              <a:spcBef>
                <a:spcPts val="1000"/>
              </a:spcBef>
              <a:spcAft>
                <a:spcPts val="0"/>
              </a:spcAft>
              <a:buNone/>
            </a:pPr>
            <a:r>
              <a:rPr lang="en" sz="1600"/>
              <a:t>- </a:t>
            </a:r>
            <a:r>
              <a:rPr lang="en" sz="900"/>
              <a:t>Gareth Terry &amp; Nicola Kayes (2020) Person centered care in neurorehabilitation: a secondary analysis, Disability and Rehabilitation, 42:16, 2334-2343, DOI:10.1080/09638288.2018.1561952</a:t>
            </a:r>
            <a:endParaRPr sz="900"/>
          </a:p>
          <a:p>
            <a:pPr indent="0" lvl="0" marL="0" rtl="0" algn="l">
              <a:spcBef>
                <a:spcPts val="1000"/>
              </a:spcBef>
              <a:spcAft>
                <a:spcPts val="1000"/>
              </a:spcAft>
              <a:buClr>
                <a:schemeClr val="dk2"/>
              </a:buClr>
              <a:buSzPts val="1100"/>
              <a:buFont typeface="Arial"/>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100" y="0"/>
            <a:ext cx="91440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accent5"/>
              </a:solidFill>
            </a:endParaRPr>
          </a:p>
          <a:p>
            <a:pPr indent="0" lvl="0" marL="0" rtl="0" algn="l">
              <a:spcBef>
                <a:spcPts val="1000"/>
              </a:spcBef>
              <a:spcAft>
                <a:spcPts val="0"/>
              </a:spcAft>
              <a:buNone/>
            </a:pPr>
            <a:r>
              <a:rPr lang="en" sz="3000">
                <a:solidFill>
                  <a:schemeClr val="accent5"/>
                </a:solidFill>
              </a:rPr>
              <a:t>PCR Evolved: "Ultrabilitation"</a:t>
            </a:r>
            <a:r>
              <a:rPr lang="en" sz="3400"/>
              <a:t> </a:t>
            </a:r>
            <a:endParaRPr sz="3400"/>
          </a:p>
          <a:p>
            <a:pPr indent="0" lvl="0" marL="0" rtl="0" algn="l">
              <a:spcBef>
                <a:spcPts val="1000"/>
              </a:spcBef>
              <a:spcAft>
                <a:spcPts val="0"/>
              </a:spcAft>
              <a:buNone/>
            </a:pPr>
            <a:r>
              <a:rPr lang="en" sz="1600"/>
              <a:t>"This special issue questions if and how recovery principles embedded in rehabilitation support human flourishing through an exploration of 'ultrabilitation.' </a:t>
            </a:r>
            <a:r>
              <a:rPr lang="en" sz="1600">
                <a:highlight>
                  <a:srgbClr val="4A86E8"/>
                </a:highlight>
              </a:rPr>
              <a:t>Ultrabilitation</a:t>
            </a:r>
            <a:r>
              <a:rPr lang="en" sz="1600"/>
              <a:t> is a concept developed by Buetow, Martinez-Martin and MCormack that </a:t>
            </a:r>
            <a:r>
              <a:rPr lang="en" sz="1600">
                <a:highlight>
                  <a:srgbClr val="4A86E8"/>
                </a:highlight>
              </a:rPr>
              <a:t>rejects the normalizing tendencies of rehabilitation</a:t>
            </a:r>
            <a:r>
              <a:rPr lang="en" sz="1600"/>
              <a:t>, and particularly its embedded notions of recovery towards a previous state. In proposing this new conceptualization, the authors ask health providers to 'question and debate the continuing sufficiency of rehabilitation as optimal care.' Moreover, </a:t>
            </a:r>
            <a:r>
              <a:rPr lang="en" sz="1600">
                <a:highlight>
                  <a:srgbClr val="4A86E8"/>
                </a:highlight>
              </a:rPr>
              <a:t>they suggest that rehabilitation might be better oriented to 'human flourishing', that is, a life of 'meaning and purpose' in 'developing and using one’s capabilities' … </a:t>
            </a:r>
            <a:r>
              <a:rPr lang="en" sz="1600"/>
              <a:t>"  </a:t>
            </a:r>
            <a:endParaRPr sz="1600"/>
          </a:p>
          <a:p>
            <a:pPr indent="-285750" lvl="0" marL="457200" rtl="0" algn="l">
              <a:spcBef>
                <a:spcPts val="1000"/>
              </a:spcBef>
              <a:spcAft>
                <a:spcPts val="0"/>
              </a:spcAft>
              <a:buSzPts val="900"/>
              <a:buChar char="-"/>
            </a:pPr>
            <a:r>
              <a:rPr lang="en" sz="900"/>
              <a:t>Gibson, B. E., et al. (2020). "The micro-politics of caring: Tinkering with person-centered rehabilitation." Disability and Rehabilitation: An International, Multidisciplinary Journal 42(11): 1529-1538.</a:t>
            </a:r>
            <a:endParaRPr sz="900"/>
          </a:p>
          <a:p>
            <a:pPr indent="0" lvl="0" marL="457200" rtl="0" algn="l">
              <a:spcBef>
                <a:spcPts val="1000"/>
              </a:spcBef>
              <a:spcAft>
                <a:spcPts val="0"/>
              </a:spcAft>
              <a:buNone/>
            </a:pPr>
            <a:r>
              <a:t/>
            </a:r>
            <a:endParaRPr sz="900"/>
          </a:p>
          <a:p>
            <a:pPr indent="0" lvl="0" marL="0" rtl="0" algn="l">
              <a:spcBef>
                <a:spcPts val="1000"/>
              </a:spcBef>
              <a:spcAft>
                <a:spcPts val="1000"/>
              </a:spcAft>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25"/>
          <p:cNvSpPr txBox="1"/>
          <p:nvPr>
            <p:ph idx="1" type="body"/>
          </p:nvPr>
        </p:nvSpPr>
        <p:spPr>
          <a:xfrm>
            <a:off x="0" y="0"/>
            <a:ext cx="9144000" cy="49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Pockets of Care: where is PCR currently applied?</a:t>
            </a:r>
            <a:endParaRPr sz="3000">
              <a:solidFill>
                <a:schemeClr val="dk1"/>
              </a:solidFill>
            </a:endParaRPr>
          </a:p>
          <a:p>
            <a:pPr indent="-342900" lvl="0" marL="457200" rtl="0" algn="l">
              <a:spcBef>
                <a:spcPts val="1600"/>
              </a:spcBef>
              <a:spcAft>
                <a:spcPts val="0"/>
              </a:spcAft>
              <a:buClr>
                <a:srgbClr val="000000"/>
              </a:buClr>
              <a:buSzPts val="1800"/>
              <a:buChar char="-"/>
            </a:pPr>
            <a:r>
              <a:rPr lang="en" sz="1800">
                <a:solidFill>
                  <a:srgbClr val="000000"/>
                </a:solidFill>
              </a:rPr>
              <a:t>Rehab Centers</a:t>
            </a:r>
            <a:r>
              <a:rPr lang="en" sz="1800">
                <a:solidFill>
                  <a:srgbClr val="000000"/>
                </a:solidFill>
              </a:rPr>
              <a:t>  (includes physiatry, occupational therapy, physical therapy, neurorehabilitation)</a:t>
            </a:r>
            <a:endParaRPr sz="1800">
              <a:solidFill>
                <a:srgbClr val="000000"/>
              </a:solidFill>
            </a:endParaRPr>
          </a:p>
          <a:p>
            <a:pPr indent="-342900" lvl="0" marL="457200" rtl="0" algn="l">
              <a:spcBef>
                <a:spcPts val="0"/>
              </a:spcBef>
              <a:spcAft>
                <a:spcPts val="0"/>
              </a:spcAft>
              <a:buSzPts val="1800"/>
              <a:buChar char="-"/>
            </a:pPr>
            <a:r>
              <a:rPr lang="en" sz="1800"/>
              <a:t>Palliative Care</a:t>
            </a:r>
            <a:endParaRPr sz="1800"/>
          </a:p>
          <a:p>
            <a:pPr indent="-342900" lvl="0" marL="457200" rtl="0" algn="l">
              <a:spcBef>
                <a:spcPts val="0"/>
              </a:spcBef>
              <a:spcAft>
                <a:spcPts val="0"/>
              </a:spcAft>
              <a:buSzPts val="1800"/>
              <a:buChar char="-"/>
            </a:pPr>
            <a:r>
              <a:rPr lang="en" sz="1800"/>
              <a:t>Nursing Homes and Assisted Living Facilities</a:t>
            </a:r>
            <a:endParaRPr sz="1800"/>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457200" rtl="0" algn="l">
              <a:spcBef>
                <a:spcPts val="1600"/>
              </a:spcBef>
              <a:spcAft>
                <a:spcPts val="160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8"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178475" y="162725"/>
            <a:ext cx="8814500" cy="4818049"/>
          </a:xfrm>
          <a:prstGeom prst="rect">
            <a:avLst/>
          </a:prstGeom>
          <a:noFill/>
          <a:ln>
            <a:noFill/>
          </a:ln>
        </p:spPr>
      </p:pic>
      <p:sp>
        <p:nvSpPr>
          <p:cNvPr id="150" name="Google Shape;150;p26"/>
          <p:cNvSpPr txBox="1"/>
          <p:nvPr/>
        </p:nvSpPr>
        <p:spPr>
          <a:xfrm>
            <a:off x="906150" y="356975"/>
            <a:ext cx="7331700" cy="1084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ctr">
              <a:spcBef>
                <a:spcPts val="0"/>
              </a:spcBef>
              <a:spcAft>
                <a:spcPts val="0"/>
              </a:spcAft>
              <a:buNone/>
            </a:pPr>
            <a:r>
              <a:rPr b="1" lang="en" sz="3000">
                <a:solidFill>
                  <a:schemeClr val="lt2"/>
                </a:solidFill>
                <a:latin typeface="Raleway"/>
                <a:ea typeface="Raleway"/>
                <a:cs typeface="Raleway"/>
                <a:sym typeface="Raleway"/>
              </a:rPr>
              <a:t>How</a:t>
            </a:r>
            <a:r>
              <a:rPr b="1" lang="en" sz="3000">
                <a:solidFill>
                  <a:schemeClr val="lt2"/>
                </a:solidFill>
                <a:latin typeface="Raleway"/>
                <a:ea typeface="Raleway"/>
                <a:cs typeface="Raleway"/>
                <a:sym typeface="Raleway"/>
              </a:rPr>
              <a:t> </a:t>
            </a:r>
            <a:r>
              <a:rPr b="1" lang="en" sz="3000">
                <a:solidFill>
                  <a:schemeClr val="lt2"/>
                </a:solidFill>
                <a:latin typeface="Raleway"/>
                <a:ea typeface="Raleway"/>
                <a:cs typeface="Raleway"/>
                <a:sym typeface="Raleway"/>
              </a:rPr>
              <a:t>we Became Pathologized: the Concept of the Average</a:t>
            </a:r>
            <a:endParaRPr b="1" sz="3000">
              <a:solidFill>
                <a:schemeClr val="lt2"/>
              </a:solidFill>
              <a:latin typeface="Raleway"/>
              <a:ea typeface="Raleway"/>
              <a:cs typeface="Raleway"/>
              <a:sym typeface="Raleway"/>
            </a:endParaRPr>
          </a:p>
        </p:txBody>
      </p:sp>
      <p:sp>
        <p:nvSpPr>
          <p:cNvPr id="151" name="Google Shape;151;p26"/>
          <p:cNvSpPr txBox="1"/>
          <p:nvPr>
            <p:ph idx="4294967295" type="body"/>
          </p:nvPr>
        </p:nvSpPr>
        <p:spPr>
          <a:xfrm>
            <a:off x="672750" y="1441775"/>
            <a:ext cx="7826100" cy="326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Key Framework: Todd Rose's "The End of Average"</a:t>
            </a:r>
            <a:br>
              <a:rPr lang="en" sz="1400">
                <a:latin typeface="Raleway"/>
                <a:ea typeface="Raleway"/>
                <a:cs typeface="Raleway"/>
                <a:sym typeface="Raleway"/>
              </a:rPr>
            </a:br>
            <a:r>
              <a:rPr lang="en" sz="1400">
                <a:latin typeface="Raleway"/>
                <a:ea typeface="Raleway"/>
                <a:cs typeface="Raleway"/>
                <a:sym typeface="Raleway"/>
              </a:rPr>
              <a:t>co-founder of Populace, former director of Harvard's Lab for the Science of Individuality and Director of the Mind, Brain, &amp; Education Program</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Main Argument: the average for humans is based on pseudoscience</a:t>
            </a:r>
            <a:r>
              <a:rPr b="1" lang="en" sz="1600">
                <a:solidFill>
                  <a:schemeClr val="dk1"/>
                </a:solidFill>
                <a:latin typeface="Raleway"/>
                <a:ea typeface="Raleway"/>
                <a:cs typeface="Raleway"/>
                <a:sym typeface="Raleway"/>
              </a:rPr>
              <a:t> </a:t>
            </a:r>
            <a:br>
              <a:rPr lang="en" sz="1400">
                <a:latin typeface="Raleway"/>
                <a:ea typeface="Raleway"/>
                <a:cs typeface="Raleway"/>
                <a:sym typeface="Raleway"/>
              </a:rPr>
            </a:br>
            <a:r>
              <a:rPr lang="en" sz="1400">
                <a:latin typeface="Raleway"/>
                <a:ea typeface="Raleway"/>
                <a:cs typeface="Raleway"/>
                <a:sym typeface="Raleway"/>
              </a:rPr>
              <a:t>Multiple Studies across many disciplines have shown this to be true</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Better Approach: first understand the individual, then find patterns</a:t>
            </a:r>
            <a:br>
              <a:rPr lang="en" sz="1400">
                <a:latin typeface="Raleway"/>
                <a:ea typeface="Raleway"/>
                <a:cs typeface="Raleway"/>
                <a:sym typeface="Raleway"/>
              </a:rPr>
            </a:br>
            <a:r>
              <a:rPr lang="en" sz="1300">
                <a:latin typeface="Raleway"/>
                <a:ea typeface="Raleway"/>
                <a:cs typeface="Raleway"/>
                <a:sym typeface="Raleway"/>
              </a:rPr>
              <a:t>Humans are better understood as jagged, context dependent, and develop in multiple pathways, all of which are natural We will go over the first and last principles</a:t>
            </a:r>
            <a:endParaRPr sz="1300">
              <a:latin typeface="Raleway"/>
              <a:ea typeface="Raleway"/>
              <a:cs typeface="Raleway"/>
              <a:sym typeface="Raleway"/>
            </a:endParaRPr>
          </a:p>
          <a:p>
            <a:pPr indent="0" lvl="0" marL="0" rtl="0" algn="l">
              <a:spcBef>
                <a:spcPts val="1000"/>
              </a:spcBef>
              <a:spcAft>
                <a:spcPts val="0"/>
              </a:spcAft>
              <a:buNone/>
            </a:pPr>
            <a:r>
              <a:t/>
            </a:r>
            <a:endParaRPr sz="1300">
              <a:latin typeface="Raleway"/>
              <a:ea typeface="Raleway"/>
              <a:cs typeface="Raleway"/>
              <a:sym typeface="Raleway"/>
            </a:endParaRPr>
          </a:p>
          <a:p>
            <a:pPr indent="0" lvl="0" marL="0" rtl="0" algn="l">
              <a:spcBef>
                <a:spcPts val="1000"/>
              </a:spcBef>
              <a:spcAft>
                <a:spcPts val="1000"/>
              </a:spcAft>
              <a:buNone/>
            </a:pPr>
            <a:r>
              <a:rPr lang="en" sz="1300">
                <a:latin typeface="Raleway"/>
                <a:ea typeface="Raleway"/>
                <a:cs typeface="Raleway"/>
                <a:sym typeface="Raleway"/>
              </a:rPr>
              <a:t>        </a:t>
            </a:r>
            <a:endParaRPr sz="1300">
              <a:solidFill>
                <a:schemeClr val="dk2"/>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0" y="0"/>
            <a:ext cx="9144000" cy="51435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3400"/>
              <a:t> </a:t>
            </a:r>
            <a:endParaRPr sz="800"/>
          </a:p>
          <a:p>
            <a:pPr indent="0" lvl="0" marL="0" rtl="0" algn="l">
              <a:spcBef>
                <a:spcPts val="0"/>
              </a:spcBef>
              <a:spcAft>
                <a:spcPts val="0"/>
              </a:spcAft>
              <a:buNone/>
            </a:pPr>
            <a:r>
              <a:rPr lang="en" sz="3000">
                <a:solidFill>
                  <a:schemeClr val="dk1"/>
                </a:solidFill>
              </a:rPr>
              <a:t>A Brief History of how "the Average" found its way to Humans </a:t>
            </a:r>
            <a:endParaRPr sz="3000">
              <a:solidFill>
                <a:schemeClr val="dk1"/>
              </a:solidFill>
            </a:endParaRPr>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Quetelet (1796): mathematician and astronomer. When 1st career failed, he asked, </a:t>
            </a:r>
            <a:r>
              <a:rPr lang="en" sz="1600" u="sng">
                <a:highlight>
                  <a:schemeClr val="accent3"/>
                </a:highlight>
              </a:rPr>
              <a:t>"might it be possible to develop a science for managing society?"</a:t>
            </a:r>
            <a:r>
              <a:rPr lang="en" sz="1600">
                <a:highlight>
                  <a:schemeClr val="accent3"/>
                </a:highlight>
              </a:rPr>
              <a:t> </a:t>
            </a:r>
            <a:r>
              <a:rPr lang="en" sz="1600"/>
              <a:t>Declared that "the individual person was synonymous with error, while the average person represented the true human being." Result, everything that varied from the "average man's proportions" was considered "deformity and disease." The "average" became "normal, the individual error, and stereotypes </a:t>
            </a:r>
            <a:r>
              <a:rPr lang="en" sz="1600"/>
              <a:t>validated</a:t>
            </a:r>
            <a:r>
              <a:rPr lang="en" sz="1600"/>
              <a:t> with the "imprint of science."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Galton: mathematician and student of Q. Believed it was "the imperative of humankind" to improve on the average, so he redefined error as "rank." To help him prove this, he developed new statistical methods, including </a:t>
            </a:r>
            <a:r>
              <a:rPr i="1" lang="en" sz="1600"/>
              <a:t>correlation</a:t>
            </a:r>
            <a:r>
              <a:rPr lang="en" sz="1600"/>
              <a:t>, allowing him to "assess the relationship of rank across different qualities."  Further belief: if you were high ranking in one trait, you were high ranking in all others.</a:t>
            </a:r>
            <a:endParaRPr sz="1600"/>
          </a:p>
          <a:p>
            <a:pPr indent="0" lvl="0" marL="457200" rtl="0" algn="l">
              <a:spcBef>
                <a:spcPts val="0"/>
              </a:spcBef>
              <a:spcAft>
                <a:spcPts val="0"/>
              </a:spcAft>
              <a:buNone/>
            </a:pPr>
            <a:r>
              <a:t/>
            </a:r>
            <a:endParaRPr sz="240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0" y="0"/>
            <a:ext cx="9089100" cy="51435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3400"/>
              <a:t> </a:t>
            </a:r>
            <a:endParaRPr sz="3400"/>
          </a:p>
          <a:p>
            <a:pPr indent="0" lvl="0" marL="0" rtl="0" algn="l">
              <a:spcBef>
                <a:spcPts val="0"/>
              </a:spcBef>
              <a:spcAft>
                <a:spcPts val="0"/>
              </a:spcAft>
              <a:buNone/>
            </a:pPr>
            <a:r>
              <a:rPr lang="en" sz="3000">
                <a:solidFill>
                  <a:schemeClr val="dk1"/>
                </a:solidFill>
              </a:rPr>
              <a:t>Study #1&amp;2: US </a:t>
            </a:r>
            <a:r>
              <a:rPr lang="en" sz="3000">
                <a:solidFill>
                  <a:schemeClr val="dk1"/>
                </a:solidFill>
              </a:rPr>
              <a:t>Air Force</a:t>
            </a:r>
            <a:r>
              <a:rPr lang="en" sz="3000">
                <a:solidFill>
                  <a:schemeClr val="dk1"/>
                </a:solidFill>
              </a:rPr>
              <a:t> &amp; Brain Wave Study– There is No Average Body or Brain</a:t>
            </a:r>
            <a:endParaRPr sz="3000">
              <a:solidFill>
                <a:schemeClr val="dk1"/>
              </a:solidFill>
            </a:endParaRPr>
          </a:p>
          <a:p>
            <a:pPr indent="0" lvl="0" marL="0" rtl="0" algn="l">
              <a:spcBef>
                <a:spcPts val="0"/>
              </a:spcBef>
              <a:spcAft>
                <a:spcPts val="0"/>
              </a:spcAft>
              <a:buNone/>
            </a:pPr>
            <a:r>
              <a:t/>
            </a:r>
            <a:endParaRPr sz="1600"/>
          </a:p>
          <a:p>
            <a:pPr indent="-342900" lvl="0" marL="457200" rtl="0" algn="l">
              <a:spcBef>
                <a:spcPts val="0"/>
              </a:spcBef>
              <a:spcAft>
                <a:spcPts val="0"/>
              </a:spcAft>
              <a:buSzPts val="1800"/>
              <a:buChar char="-"/>
            </a:pPr>
            <a:r>
              <a:rPr lang="en" sz="1800"/>
              <a:t>In the 1940's planes were crashing at an alarming rate.</a:t>
            </a:r>
            <a:r>
              <a:rPr lang="en" sz="1800">
                <a:latin typeface="Courier New"/>
                <a:ea typeface="Courier New"/>
                <a:cs typeface="Courier New"/>
                <a:sym typeface="Courier New"/>
              </a:rPr>
              <a:t> </a:t>
            </a:r>
            <a:r>
              <a:rPr lang="en" sz="1800"/>
              <a:t>They studied over 4,000 pilots, over 140 body dimensions. Results:  Not a single airman fit within the average range when only 10 bodily dimensions were used. When 3 bodily dimensions were compared, only 3.5% were 'average'!</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Brain Wave Study (Neuroscientist Michael Miller):</a:t>
            </a:r>
            <a:r>
              <a:rPr lang="en" sz="1800"/>
              <a:t> create a map of the "average brain" showing the neural circuits involved in verbal memory.  Results: all brains were different from everyone else's. Nobody's brain looked anything like the average. "What was most surprising was that these differences in patterns were not subtle, they were </a:t>
            </a:r>
            <a:r>
              <a:rPr i="1" lang="en" sz="1800"/>
              <a:t>extensive</a:t>
            </a:r>
            <a:r>
              <a:rPr lang="en" sz="1800"/>
              <a:t>." - </a:t>
            </a:r>
            <a:r>
              <a:rPr lang="en" sz="1600"/>
              <a:t>page 22 </a:t>
            </a:r>
            <a:r>
              <a:rPr lang="en" sz="1800"/>
              <a:t>Redaction Bias: no left-handed people included!</a:t>
            </a:r>
            <a:endParaRPr sz="1800"/>
          </a:p>
          <a:p>
            <a:pPr indent="0" lvl="0" marL="0" rtl="0" algn="l">
              <a:spcBef>
                <a:spcPts val="0"/>
              </a:spcBef>
              <a:spcAft>
                <a:spcPts val="0"/>
              </a:spcAft>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0" y="0"/>
            <a:ext cx="9144000" cy="51435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3400"/>
              <a:t> </a:t>
            </a:r>
            <a:endParaRPr sz="800"/>
          </a:p>
          <a:p>
            <a:pPr indent="0" lvl="0" marL="0" rtl="0" algn="l">
              <a:spcBef>
                <a:spcPts val="0"/>
              </a:spcBef>
              <a:spcAft>
                <a:spcPts val="0"/>
              </a:spcAft>
              <a:buNone/>
            </a:pPr>
            <a:r>
              <a:rPr lang="en" sz="3000">
                <a:solidFill>
                  <a:schemeClr val="dk1"/>
                </a:solidFill>
              </a:rPr>
              <a:t>Study #3: Human Development is not a Ladder, it is a Unique Web (Pathways Principle)</a:t>
            </a:r>
            <a:endParaRPr sz="3000">
              <a:solidFill>
                <a:schemeClr val="dk1"/>
              </a:solidFill>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For almost 60 years scientists believed that there was a "normal," predetermined pathway a human child developed, from crawling, to standing, to walking.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Dr. Karen Adolph (</a:t>
            </a:r>
            <a:r>
              <a:rPr lang="en" sz="1800"/>
              <a:t>developmental</a:t>
            </a:r>
            <a:r>
              <a:rPr lang="en" sz="1800"/>
              <a:t> psychologist) tracked the development of crawling to walking. Result: out of 28 children, there were no less than 25 different pathways, each with its own unique movement pattern. "Our biology does not compel us to follow a predetermined blueprint. … Every baby solves the problem of movement in her own unique way." - page 127</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240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0" y="0"/>
            <a:ext cx="9144000" cy="64341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rPr lang="en" sz="3400"/>
              <a:t> </a:t>
            </a:r>
            <a:endParaRPr sz="400"/>
          </a:p>
          <a:p>
            <a:pPr indent="0" lvl="0" marL="0" rtl="0" algn="l">
              <a:spcBef>
                <a:spcPts val="0"/>
              </a:spcBef>
              <a:spcAft>
                <a:spcPts val="0"/>
              </a:spcAft>
              <a:buNone/>
            </a:pPr>
            <a:r>
              <a:rPr lang="en" sz="3000">
                <a:solidFill>
                  <a:schemeClr val="dk1"/>
                </a:solidFill>
              </a:rPr>
              <a:t>Study #3: Human Development is not a Ladder, it is a Web (cont.)</a:t>
            </a:r>
            <a:endParaRPr sz="3000">
              <a:solidFill>
                <a:schemeClr val="dk1"/>
              </a:solidFill>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"Eventually, the discrepancies between human development and those supposed normal pathways became so obvious that it created what came to be known as 'the crisis of variability' in developmental science." - page 136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There is not a single, normal pathway for ANY type of human development (biological, moral, mental, professional, etc.). See Bloom study, Khan Academy.</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Psychologist Kurt Fischer: "each one of us has our own web of development, where each new step we take opens up a whole new range of possibilities that unfold according to our own individuality."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2400">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pic>
        <p:nvPicPr>
          <p:cNvPr id="176" name="Google Shape;176;p31" title="RCW_8804-scaled.jpg"/>
          <p:cNvPicPr preferRelativeResize="0"/>
          <p:nvPr/>
        </p:nvPicPr>
        <p:blipFill rotWithShape="1">
          <a:blip r:embed="rId3">
            <a:alphaModFix/>
          </a:blip>
          <a:srcRect b="7834" l="0" r="0" t="7834"/>
          <a:stretch/>
        </p:blipFill>
        <p:spPr>
          <a:xfrm>
            <a:off x="0" y="0"/>
            <a:ext cx="9143997" cy="5143499"/>
          </a:xfrm>
          <a:prstGeom prst="rect">
            <a:avLst/>
          </a:prstGeom>
          <a:noFill/>
          <a:ln>
            <a:noFill/>
          </a:ln>
        </p:spPr>
      </p:pic>
      <p:sp>
        <p:nvSpPr>
          <p:cNvPr id="177" name="Google Shape;177;p31"/>
          <p:cNvSpPr/>
          <p:nvPr/>
        </p:nvSpPr>
        <p:spPr>
          <a:xfrm>
            <a:off x="283000" y="297900"/>
            <a:ext cx="6774000" cy="45477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txBox="1"/>
          <p:nvPr>
            <p:ph idx="4294967295" type="body"/>
          </p:nvPr>
        </p:nvSpPr>
        <p:spPr>
          <a:xfrm>
            <a:off x="283000" y="297750"/>
            <a:ext cx="6774000" cy="454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accent5"/>
                </a:solidFill>
              </a:rPr>
              <a:t>Hidden Biases of Within the "Average": </a:t>
            </a:r>
            <a:endParaRPr b="1" sz="2800">
              <a:solidFill>
                <a:schemeClr val="accent5"/>
              </a:solidFill>
            </a:endParaRPr>
          </a:p>
          <a:p>
            <a:pPr indent="0" lvl="0" marL="0" rtl="0" algn="l">
              <a:lnSpc>
                <a:spcPct val="100000"/>
              </a:lnSpc>
              <a:spcBef>
                <a:spcPts val="1600"/>
              </a:spcBef>
              <a:spcAft>
                <a:spcPts val="0"/>
              </a:spcAft>
              <a:buNone/>
            </a:pPr>
            <a:r>
              <a:rPr lang="en">
                <a:solidFill>
                  <a:schemeClr val="lt1"/>
                </a:solidFill>
              </a:rPr>
              <a:t> Not only people at the margins are being harmed by the "Average": nearly every human is being harmed! All humans are a biological N of 1!</a:t>
            </a:r>
            <a:endParaRPr>
              <a:solidFill>
                <a:schemeClr val="lt1"/>
              </a:solidFill>
            </a:endParaRPr>
          </a:p>
          <a:p>
            <a:pPr indent="0" lvl="0" marL="0" rtl="0" algn="l">
              <a:lnSpc>
                <a:spcPct val="100000"/>
              </a:lnSpc>
              <a:spcBef>
                <a:spcPts val="1600"/>
              </a:spcBef>
              <a:spcAft>
                <a:spcPts val="0"/>
              </a:spcAft>
              <a:buNone/>
            </a:pPr>
            <a:r>
              <a:rPr lang="en">
                <a:solidFill>
                  <a:schemeClr val="lt1"/>
                </a:solidFill>
              </a:rPr>
              <a:t>The variety  of human life is not embraced; instead, it is something to be feared, contained, and controlled. </a:t>
            </a:r>
            <a:endParaRPr>
              <a:solidFill>
                <a:schemeClr val="lt1"/>
              </a:solidFill>
            </a:endParaRPr>
          </a:p>
          <a:p>
            <a:pPr indent="0" lvl="0" marL="0" rtl="0" algn="l">
              <a:lnSpc>
                <a:spcPct val="100000"/>
              </a:lnSpc>
              <a:spcBef>
                <a:spcPts val="1600"/>
              </a:spcBef>
              <a:spcAft>
                <a:spcPts val="1600"/>
              </a:spcAft>
              <a:buNone/>
            </a:pPr>
            <a:r>
              <a:rPr lang="en">
                <a:solidFill>
                  <a:schemeClr val="lt1"/>
                </a:solidFill>
              </a:rPr>
              <a:t>Claude Bernard (father of experimental medicine): "physicians have nothing to do with what is called the law of large numbers, a law which, according to a great mathematician's expression, is always true in general and false in particular" </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idx="1" type="subTitle"/>
          </p:nvPr>
        </p:nvSpPr>
        <p:spPr>
          <a:xfrm>
            <a:off x="265176" y="73152"/>
            <a:ext cx="4045200" cy="5074800"/>
          </a:xfrm>
          <a:prstGeom prst="rect">
            <a:avLst/>
          </a:prstGeom>
        </p:spPr>
        <p:txBody>
          <a:bodyPr anchorCtr="0" anchor="ctr" bIns="0" lIns="91425" spcFirstLastPara="1" rIns="91425" wrap="square" tIns="0">
            <a:noAutofit/>
          </a:bodyPr>
          <a:lstStyle/>
          <a:p>
            <a:pPr indent="0" lvl="0" marL="0" rtl="0" algn="l">
              <a:lnSpc>
                <a:spcPct val="115000"/>
              </a:lnSpc>
              <a:spcBef>
                <a:spcPts val="0"/>
              </a:spcBef>
              <a:spcAft>
                <a:spcPts val="0"/>
              </a:spcAft>
              <a:buNone/>
            </a:pPr>
            <a:r>
              <a:rPr b="1" lang="en" sz="3000">
                <a:solidFill>
                  <a:schemeClr val="dk1"/>
                </a:solidFill>
              </a:rPr>
              <a:t>My Background</a:t>
            </a:r>
            <a:endParaRPr b="1" sz="3000">
              <a:solidFill>
                <a:schemeClr val="dk1"/>
              </a:solidFill>
            </a:endParaRPr>
          </a:p>
          <a:p>
            <a:pPr indent="-368300" lvl="0" marL="457200" rtl="0" algn="l">
              <a:lnSpc>
                <a:spcPct val="115000"/>
              </a:lnSpc>
              <a:spcBef>
                <a:spcPts val="1600"/>
              </a:spcBef>
              <a:spcAft>
                <a:spcPts val="0"/>
              </a:spcAft>
              <a:buSzPts val="2200"/>
              <a:buChar char="-"/>
            </a:pPr>
            <a:r>
              <a:rPr b="1" lang="en" sz="2200"/>
              <a:t>Born with multiple disabilities and intersex</a:t>
            </a:r>
            <a:endParaRPr b="1" sz="2200"/>
          </a:p>
          <a:p>
            <a:pPr indent="-368300" lvl="0" marL="457200" rtl="0" algn="l">
              <a:lnSpc>
                <a:spcPct val="115000"/>
              </a:lnSpc>
              <a:spcBef>
                <a:spcPts val="0"/>
              </a:spcBef>
              <a:spcAft>
                <a:spcPts val="0"/>
              </a:spcAft>
              <a:buSzPts val="2200"/>
              <a:buChar char="-"/>
            </a:pPr>
            <a:r>
              <a:rPr b="1" lang="en" sz="2200"/>
              <a:t>Entrepreneur</a:t>
            </a:r>
            <a:endParaRPr b="1" sz="2200"/>
          </a:p>
          <a:p>
            <a:pPr indent="-368300" lvl="0" marL="457200" rtl="0" algn="l">
              <a:lnSpc>
                <a:spcPct val="115000"/>
              </a:lnSpc>
              <a:spcBef>
                <a:spcPts val="0"/>
              </a:spcBef>
              <a:spcAft>
                <a:spcPts val="0"/>
              </a:spcAft>
              <a:buSzPts val="2200"/>
              <a:buChar char="-"/>
            </a:pPr>
            <a:r>
              <a:rPr b="1" lang="en" sz="2200"/>
              <a:t>Podcaster, Enabled Disabled</a:t>
            </a:r>
            <a:endParaRPr b="1" sz="2200"/>
          </a:p>
          <a:p>
            <a:pPr indent="-368300" lvl="0" marL="457200" rtl="0" algn="l">
              <a:lnSpc>
                <a:spcPct val="115000"/>
              </a:lnSpc>
              <a:spcBef>
                <a:spcPts val="0"/>
              </a:spcBef>
              <a:spcAft>
                <a:spcPts val="0"/>
              </a:spcAft>
              <a:buSzPts val="2200"/>
              <a:buChar char="-"/>
            </a:pPr>
            <a:r>
              <a:rPr b="1" lang="en" sz="2200"/>
              <a:t>UD (Universal Design Activist)</a:t>
            </a:r>
            <a:endParaRPr b="1" sz="2200"/>
          </a:p>
          <a:p>
            <a:pPr indent="-368300" lvl="0" marL="457200" rtl="0" algn="l">
              <a:lnSpc>
                <a:spcPct val="115000"/>
              </a:lnSpc>
              <a:spcBef>
                <a:spcPts val="0"/>
              </a:spcBef>
              <a:spcAft>
                <a:spcPts val="0"/>
              </a:spcAft>
              <a:buSzPts val="2200"/>
              <a:buChar char="-"/>
            </a:pPr>
            <a:r>
              <a:rPr b="1" lang="en" sz="2200"/>
              <a:t>New advocate for the intersex community</a:t>
            </a:r>
            <a:endParaRPr b="1" sz="2200"/>
          </a:p>
          <a:p>
            <a:pPr indent="0" lvl="0" marL="0" rtl="0" algn="l">
              <a:lnSpc>
                <a:spcPct val="115000"/>
              </a:lnSpc>
              <a:spcBef>
                <a:spcPts val="1600"/>
              </a:spcBef>
              <a:spcAft>
                <a:spcPts val="1600"/>
              </a:spcAft>
              <a:buNone/>
            </a:pPr>
            <a:r>
              <a:t/>
            </a:r>
            <a:endParaRPr sz="1800"/>
          </a:p>
        </p:txBody>
      </p:sp>
      <p:pic>
        <p:nvPicPr>
          <p:cNvPr id="80" name="Google Shape;80;p14" title="Gustavo(1) (1).png"/>
          <p:cNvPicPr preferRelativeResize="0"/>
          <p:nvPr/>
        </p:nvPicPr>
        <p:blipFill rotWithShape="1">
          <a:blip r:embed="rId3">
            <a:alphaModFix/>
          </a:blip>
          <a:srcRect b="0" l="11005" r="11005" t="0"/>
          <a:stretch/>
        </p:blipFill>
        <p:spPr>
          <a:xfrm>
            <a:off x="4572000" y="0"/>
            <a:ext cx="4572001"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178475" y="162725"/>
            <a:ext cx="8814500" cy="4818049"/>
          </a:xfrm>
          <a:prstGeom prst="rect">
            <a:avLst/>
          </a:prstGeom>
          <a:noFill/>
          <a:ln>
            <a:noFill/>
          </a:ln>
        </p:spPr>
      </p:pic>
      <p:sp>
        <p:nvSpPr>
          <p:cNvPr id="184" name="Google Shape;184;p32"/>
          <p:cNvSpPr txBox="1"/>
          <p:nvPr/>
        </p:nvSpPr>
        <p:spPr>
          <a:xfrm>
            <a:off x="823775" y="384425"/>
            <a:ext cx="7400400" cy="1084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ctr">
              <a:spcBef>
                <a:spcPts val="0"/>
              </a:spcBef>
              <a:spcAft>
                <a:spcPts val="0"/>
              </a:spcAft>
              <a:buClr>
                <a:schemeClr val="dk2"/>
              </a:buClr>
              <a:buSzPts val="1100"/>
              <a:buFont typeface="Arial"/>
              <a:buNone/>
            </a:pPr>
            <a:r>
              <a:rPr b="1" lang="en" sz="3000">
                <a:solidFill>
                  <a:schemeClr val="lt2"/>
                </a:solidFill>
                <a:latin typeface="Raleway"/>
                <a:ea typeface="Raleway"/>
                <a:cs typeface="Raleway"/>
                <a:sym typeface="Raleway"/>
              </a:rPr>
              <a:t>Cripping Intersex: Normalizing Disability and Intersex</a:t>
            </a:r>
            <a:endParaRPr b="1" sz="3000">
              <a:solidFill>
                <a:schemeClr val="lt2"/>
              </a:solidFill>
              <a:latin typeface="Raleway"/>
              <a:ea typeface="Raleway"/>
              <a:cs typeface="Raleway"/>
              <a:sym typeface="Raleway"/>
            </a:endParaRPr>
          </a:p>
        </p:txBody>
      </p:sp>
      <p:sp>
        <p:nvSpPr>
          <p:cNvPr id="185" name="Google Shape;185;p32"/>
          <p:cNvSpPr txBox="1"/>
          <p:nvPr>
            <p:ph idx="4294967295" type="body"/>
          </p:nvPr>
        </p:nvSpPr>
        <p:spPr>
          <a:xfrm>
            <a:off x="672750" y="1377475"/>
            <a:ext cx="78261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Key Framework #1: Celeste Orr, "Cripping Intersex"</a:t>
            </a:r>
            <a:br>
              <a:rPr lang="en" sz="1400">
                <a:latin typeface="Raleway"/>
                <a:ea typeface="Raleway"/>
                <a:cs typeface="Raleway"/>
                <a:sym typeface="Raleway"/>
              </a:rPr>
            </a:br>
            <a:r>
              <a:rPr lang="en" sz="1200">
                <a:latin typeface="Raleway"/>
                <a:ea typeface="Raleway"/>
                <a:cs typeface="Raleway"/>
                <a:sym typeface="Raleway"/>
              </a:rPr>
              <a:t>"At this juncture, undermining dyadism is impossible without also undermining compulsory able-bodiedness. Rather than distance from disability, intersex studies and activism ought to embrace and celebrate the necessary theoretical and methodological tools offered by feminist disability and crip studies." - Page 63 </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Key Framework #2: Sara Hendren, "What can a Body Do?" </a:t>
            </a:r>
            <a:br>
              <a:rPr lang="en" sz="1400">
                <a:latin typeface="Raleway"/>
                <a:ea typeface="Raleway"/>
                <a:cs typeface="Raleway"/>
                <a:sym typeface="Raleway"/>
              </a:rPr>
            </a:br>
            <a:r>
              <a:rPr lang="en" sz="1300">
                <a:latin typeface="Raleway"/>
                <a:ea typeface="Raleway"/>
                <a:cs typeface="Raleway"/>
                <a:sym typeface="Raleway"/>
              </a:rPr>
              <a:t>Exploration of the evolution of Deaf Space; how a community re-defined themselves and embraced their differences in uniquely positive and fundamental ways. </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Weaving the Threads: Disability and Intersex </a:t>
            </a:r>
            <a:br>
              <a:rPr lang="en" sz="1400">
                <a:latin typeface="Raleway"/>
                <a:ea typeface="Raleway"/>
                <a:cs typeface="Raleway"/>
                <a:sym typeface="Raleway"/>
              </a:rPr>
            </a:br>
            <a:r>
              <a:rPr lang="en" sz="1300">
                <a:latin typeface="Raleway"/>
                <a:ea typeface="Raleway"/>
                <a:cs typeface="Raleway"/>
                <a:sym typeface="Raleway"/>
              </a:rPr>
              <a:t>We are beautiful as born, unique individuals who have the right to flourish</a:t>
            </a:r>
            <a:endParaRPr sz="1300">
              <a:latin typeface="Raleway"/>
              <a:ea typeface="Raleway"/>
              <a:cs typeface="Raleway"/>
              <a:sym typeface="Raleway"/>
            </a:endParaRPr>
          </a:p>
          <a:p>
            <a:pPr indent="0" lvl="0" marL="0" rtl="0" algn="l">
              <a:spcBef>
                <a:spcPts val="1000"/>
              </a:spcBef>
              <a:spcAft>
                <a:spcPts val="1000"/>
              </a:spcAft>
              <a:buNone/>
            </a:pPr>
            <a:r>
              <a:rPr lang="en" sz="1300">
                <a:latin typeface="Raleway"/>
                <a:ea typeface="Raleway"/>
                <a:cs typeface="Raleway"/>
                <a:sym typeface="Raleway"/>
              </a:rPr>
              <a:t>        </a:t>
            </a:r>
            <a:endParaRPr sz="1300">
              <a:solidFill>
                <a:schemeClr val="dk2"/>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id="190" name="Google Shape;190;p33" title="IMG_1015.jpg"/>
          <p:cNvPicPr preferRelativeResize="0"/>
          <p:nvPr/>
        </p:nvPicPr>
        <p:blipFill rotWithShape="1">
          <a:blip r:embed="rId3">
            <a:alphaModFix/>
          </a:blip>
          <a:srcRect b="0" l="19472" r="19466" t="0"/>
          <a:stretch/>
        </p:blipFill>
        <p:spPr>
          <a:xfrm>
            <a:off x="0" y="0"/>
            <a:ext cx="4187576" cy="5143500"/>
          </a:xfrm>
          <a:prstGeom prst="rect">
            <a:avLst/>
          </a:prstGeom>
          <a:noFill/>
          <a:ln>
            <a:noFill/>
          </a:ln>
        </p:spPr>
      </p:pic>
      <p:sp>
        <p:nvSpPr>
          <p:cNvPr id="191" name="Google Shape;191;p33"/>
          <p:cNvSpPr txBox="1"/>
          <p:nvPr>
            <p:ph idx="1" type="body"/>
          </p:nvPr>
        </p:nvSpPr>
        <p:spPr>
          <a:xfrm>
            <a:off x="4283675" y="68650"/>
            <a:ext cx="4582800" cy="49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Shared Spaces: Compulsory Dyadism and Able -Bodiedness </a:t>
            </a:r>
            <a:endParaRPr sz="3000">
              <a:solidFill>
                <a:schemeClr val="dk1"/>
              </a:solidFill>
            </a:endParaRPr>
          </a:p>
          <a:p>
            <a:pPr indent="-342900" lvl="0" marL="457200" rtl="0" algn="l">
              <a:spcBef>
                <a:spcPts val="1600"/>
              </a:spcBef>
              <a:spcAft>
                <a:spcPts val="0"/>
              </a:spcAft>
              <a:buClr>
                <a:srgbClr val="000000"/>
              </a:buClr>
              <a:buSzPts val="1800"/>
              <a:buChar char="-"/>
            </a:pPr>
            <a:r>
              <a:rPr lang="en" sz="1800">
                <a:solidFill>
                  <a:srgbClr val="000000"/>
                </a:solidFill>
              </a:rPr>
              <a:t>Both groups deviate too far from "average" or "normal" bodies </a:t>
            </a:r>
            <a:endParaRPr sz="1800">
              <a:solidFill>
                <a:srgbClr val="000000"/>
              </a:solidFill>
            </a:endParaRPr>
          </a:p>
          <a:p>
            <a:pPr indent="-342900" lvl="0" marL="457200" rtl="0" algn="l">
              <a:spcBef>
                <a:spcPts val="0"/>
              </a:spcBef>
              <a:spcAft>
                <a:spcPts val="0"/>
              </a:spcAft>
              <a:buSzPts val="1800"/>
              <a:buChar char="-"/>
            </a:pPr>
            <a:r>
              <a:rPr lang="en" sz="1800"/>
              <a:t>Medically pathologized in similar ways: surgeries, sterilization, shame</a:t>
            </a:r>
            <a:endParaRPr sz="1800"/>
          </a:p>
          <a:p>
            <a:pPr indent="-342900" lvl="0" marL="457200" rtl="0" algn="l">
              <a:spcBef>
                <a:spcPts val="0"/>
              </a:spcBef>
              <a:spcAft>
                <a:spcPts val="0"/>
              </a:spcAft>
              <a:buSzPts val="1800"/>
              <a:buChar char="-"/>
            </a:pPr>
            <a:r>
              <a:rPr lang="en" sz="1800"/>
              <a:t>Normative Thinking is designed to Poison our Sense of Self &amp; Limit our Potential</a:t>
            </a:r>
            <a:endParaRPr sz="1800"/>
          </a:p>
          <a:p>
            <a:pPr indent="0" lvl="0" marL="457200" rtl="0" algn="l">
              <a:spcBef>
                <a:spcPts val="1600"/>
              </a:spcBef>
              <a:spcAft>
                <a:spcPts val="1600"/>
              </a:spcAft>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0" y="0"/>
            <a:ext cx="9144000" cy="51435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3400"/>
              <a:t> </a:t>
            </a:r>
            <a:endParaRPr sz="800"/>
          </a:p>
          <a:p>
            <a:pPr indent="0" lvl="0" marL="0" rtl="0" algn="l">
              <a:spcBef>
                <a:spcPts val="0"/>
              </a:spcBef>
              <a:spcAft>
                <a:spcPts val="0"/>
              </a:spcAft>
              <a:buNone/>
            </a:pPr>
            <a:r>
              <a:rPr lang="en" sz="3000">
                <a:solidFill>
                  <a:schemeClr val="dk1"/>
                </a:solidFill>
              </a:rPr>
              <a:t>A Guide for Fundamentally Re/imagining Ourselves? An Exploration of Deaf Culture</a:t>
            </a:r>
            <a:endParaRPr sz="3000">
              <a:solidFill>
                <a:schemeClr val="dk1"/>
              </a:solidFill>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 A brief history: the National Institution for Deaf-Mutes was established in France in 1776, and was widely influential internationally. 19th Century Nationalist campaigns sought to homogenize speech and language: "a reactionary and ultimately eugenic push for 'oralism' swept through modernizing Western cultures … Signing, as a minority language, was discouraged as a threat to the </a:t>
            </a:r>
            <a:r>
              <a:rPr lang="en" sz="1800"/>
              <a:t>unifying</a:t>
            </a:r>
            <a:r>
              <a:rPr lang="en" sz="1800"/>
              <a:t> work of  national culture." - SH, 106</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Milan Conference of 1880: "an international confederation of teachers for the deaf, agreed as a group on the '</a:t>
            </a:r>
            <a:r>
              <a:rPr lang="en" sz="1800"/>
              <a:t>incontestable</a:t>
            </a:r>
            <a:r>
              <a:rPr lang="en" sz="1800"/>
              <a:t> superiority of speech over signs.'" -SH 106 It set them back 90 years!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240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0" y="0"/>
            <a:ext cx="9144000" cy="5972100"/>
          </a:xfrm>
          <a:prstGeom prst="rect">
            <a:avLst/>
          </a:prstGeom>
          <a:effectLst>
            <a:outerShdw blurRad="57150" rotWithShape="0" algn="bl" dir="60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rPr lang="en" sz="3400"/>
              <a:t> </a:t>
            </a:r>
            <a:endParaRPr sz="800"/>
          </a:p>
          <a:p>
            <a:pPr indent="0" lvl="0" marL="0" rtl="0" algn="l">
              <a:spcBef>
                <a:spcPts val="0"/>
              </a:spcBef>
              <a:spcAft>
                <a:spcPts val="0"/>
              </a:spcAft>
              <a:buClr>
                <a:schemeClr val="dk2"/>
              </a:buClr>
              <a:buSzPts val="1100"/>
              <a:buFont typeface="Arial"/>
              <a:buNone/>
            </a:pPr>
            <a:r>
              <a:rPr lang="en" sz="3000">
                <a:solidFill>
                  <a:schemeClr val="dk1"/>
                </a:solidFill>
              </a:rPr>
              <a:t>An Exploration of Deaf Culture (cont.)</a:t>
            </a:r>
            <a:endParaRPr sz="3000">
              <a:solidFill>
                <a:schemeClr val="dk1"/>
              </a:solidFill>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Deaf culture became recognized as culture and political identity in the US in the 1970's. Gallaudet University was influential. Activists "made a strong case for their language (ASL), their history, and their culture as a fully normal variation on human existence; some took on </a:t>
            </a:r>
            <a:r>
              <a:rPr i="1" lang="en" sz="1800"/>
              <a:t>Deaf</a:t>
            </a:r>
            <a:r>
              <a:rPr lang="en" sz="1800"/>
              <a:t> as an identity, capitalizing it as a proper name on par with ethnicity." -SH, 106</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Gallaudet University remade it's campus in the mid 2000s (Deaf Space) incorporating more than a 100 design elements in collaboration with students, faculty, researchers, and architects: "We're spherical people … so it makes sense that the architecture here should beautifully bear out deafness as a way of being. Signing is 3-dimensional by nature, so it implies not just words in a line, but heights and widths and depths for making language the rich repository of communication that it is." - SH, 103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2400">
              <a:solidFill>
                <a:schemeClr val="accent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pic>
        <p:nvPicPr>
          <p:cNvPr id="206" name="Google Shape;206;p36" title="Gallaudet 2.jpg"/>
          <p:cNvPicPr preferRelativeResize="0"/>
          <p:nvPr/>
        </p:nvPicPr>
        <p:blipFill rotWithShape="1">
          <a:blip r:embed="rId3">
            <a:alphaModFix/>
          </a:blip>
          <a:srcRect b="0" l="22816" r="22810" t="0"/>
          <a:stretch/>
        </p:blipFill>
        <p:spPr>
          <a:xfrm>
            <a:off x="0" y="0"/>
            <a:ext cx="4187575" cy="5143500"/>
          </a:xfrm>
          <a:prstGeom prst="rect">
            <a:avLst/>
          </a:prstGeom>
          <a:noFill/>
          <a:ln>
            <a:noFill/>
          </a:ln>
        </p:spPr>
      </p:pic>
      <p:sp>
        <p:nvSpPr>
          <p:cNvPr id="207" name="Google Shape;207;p36"/>
          <p:cNvSpPr txBox="1"/>
          <p:nvPr>
            <p:ph idx="1" type="body"/>
          </p:nvPr>
        </p:nvSpPr>
        <p:spPr>
          <a:xfrm>
            <a:off x="4283675" y="68650"/>
            <a:ext cx="4582800" cy="49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Gallaudet University</a:t>
            </a:r>
            <a:endParaRPr sz="3000">
              <a:solidFill>
                <a:schemeClr val="dk1"/>
              </a:solidFill>
            </a:endParaRPr>
          </a:p>
          <a:p>
            <a:pPr indent="-342900" lvl="0" marL="457200" rtl="0" algn="l">
              <a:spcBef>
                <a:spcPts val="1600"/>
              </a:spcBef>
              <a:spcAft>
                <a:spcPts val="0"/>
              </a:spcAft>
              <a:buClr>
                <a:srgbClr val="000000"/>
              </a:buClr>
              <a:buSzPts val="1800"/>
              <a:buChar char="-"/>
            </a:pPr>
            <a:r>
              <a:rPr lang="en" sz="1800"/>
              <a:t>Notice the U design in the bottom left, allows for better conversation</a:t>
            </a:r>
            <a:endParaRPr sz="1800"/>
          </a:p>
          <a:p>
            <a:pPr indent="-342900" lvl="0" marL="457200" rtl="0" algn="l">
              <a:spcBef>
                <a:spcPts val="0"/>
              </a:spcBef>
              <a:spcAft>
                <a:spcPts val="0"/>
              </a:spcAft>
              <a:buSzPts val="1800"/>
              <a:buChar char="-"/>
            </a:pPr>
            <a:r>
              <a:rPr lang="en" sz="1800"/>
              <a:t>Multi-tier design allows for people to follow conversations at different heights (spherical)</a:t>
            </a:r>
            <a:endParaRPr sz="1800"/>
          </a:p>
          <a:p>
            <a:pPr indent="0" lvl="0" marL="9144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457200" rtl="0" algn="l">
              <a:spcBef>
                <a:spcPts val="1600"/>
              </a:spcBef>
              <a:spcAft>
                <a:spcPts val="1600"/>
              </a:spcAft>
              <a:buNone/>
            </a:pPr>
            <a:r>
              <a:rPr lang="en" sz="1000">
                <a:latin typeface="Raleway"/>
                <a:ea typeface="Raleway"/>
                <a:cs typeface="Raleway"/>
                <a:sym typeface="Raleway"/>
              </a:rPr>
              <a:t>Image Copyright: Gallaudet University and Studio 27 Architects </a:t>
            </a:r>
            <a:endParaRPr sz="1000">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pic>
        <p:nvPicPr>
          <p:cNvPr id="212" name="Google Shape;212;p37" title="S27_Gallaudet_57.jpg"/>
          <p:cNvPicPr preferRelativeResize="0"/>
          <p:nvPr/>
        </p:nvPicPr>
        <p:blipFill rotWithShape="1">
          <a:blip r:embed="rId3">
            <a:alphaModFix/>
          </a:blip>
          <a:srcRect b="7482" l="0" r="0" t="7491"/>
          <a:stretch/>
        </p:blipFill>
        <p:spPr>
          <a:xfrm>
            <a:off x="0" y="0"/>
            <a:ext cx="4187577" cy="5143498"/>
          </a:xfrm>
          <a:prstGeom prst="rect">
            <a:avLst/>
          </a:prstGeom>
          <a:noFill/>
          <a:ln>
            <a:noFill/>
          </a:ln>
        </p:spPr>
      </p:pic>
      <p:sp>
        <p:nvSpPr>
          <p:cNvPr id="213" name="Google Shape;213;p37"/>
          <p:cNvSpPr txBox="1"/>
          <p:nvPr>
            <p:ph idx="1" type="body"/>
          </p:nvPr>
        </p:nvSpPr>
        <p:spPr>
          <a:xfrm>
            <a:off x="4283675" y="68650"/>
            <a:ext cx="4582800" cy="49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Gallaudet University (cont.)</a:t>
            </a:r>
            <a:endParaRPr sz="3000">
              <a:solidFill>
                <a:schemeClr val="dk1"/>
              </a:solidFill>
            </a:endParaRPr>
          </a:p>
          <a:p>
            <a:pPr indent="-342900" lvl="0" marL="457200" rtl="0" algn="l">
              <a:spcBef>
                <a:spcPts val="1600"/>
              </a:spcBef>
              <a:spcAft>
                <a:spcPts val="0"/>
              </a:spcAft>
              <a:buClr>
                <a:srgbClr val="000000"/>
              </a:buClr>
              <a:buSzPts val="1800"/>
              <a:buChar char="-"/>
            </a:pPr>
            <a:r>
              <a:rPr lang="en" sz="1800"/>
              <a:t>Multi-height design for better spatial communication</a:t>
            </a:r>
            <a:endParaRPr sz="1800"/>
          </a:p>
          <a:p>
            <a:pPr indent="-342900" lvl="0" marL="457200" rtl="0" algn="l">
              <a:spcBef>
                <a:spcPts val="0"/>
              </a:spcBef>
              <a:spcAft>
                <a:spcPts val="0"/>
              </a:spcAft>
              <a:buSzPts val="1800"/>
              <a:buChar char="-"/>
            </a:pPr>
            <a:r>
              <a:rPr lang="en" sz="1800"/>
              <a:t>Wood Tables are good for passing vibrations. If you want someone's attention, you can tap on the wood table. </a:t>
            </a:r>
            <a:endParaRPr sz="1800"/>
          </a:p>
          <a:p>
            <a:pPr indent="0" lvl="0" marL="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457200" rtl="0" algn="l">
              <a:spcBef>
                <a:spcPts val="1600"/>
              </a:spcBef>
              <a:spcAft>
                <a:spcPts val="1600"/>
              </a:spcAft>
              <a:buClr>
                <a:schemeClr val="dk2"/>
              </a:buClr>
              <a:buSzPts val="1100"/>
              <a:buFont typeface="Arial"/>
              <a:buNone/>
            </a:pPr>
            <a:r>
              <a:rPr lang="en" sz="1000">
                <a:latin typeface="Raleway"/>
                <a:ea typeface="Raleway"/>
                <a:cs typeface="Raleway"/>
                <a:sym typeface="Raleway"/>
              </a:rPr>
              <a:t>Image Copyright: Gallaudet University and Studio 27 Architects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7" name="Shape 217"/>
        <p:cNvGrpSpPr/>
        <p:nvPr/>
      </p:nvGrpSpPr>
      <p:grpSpPr>
        <a:xfrm>
          <a:off x="0" y="0"/>
          <a:ext cx="0" cy="0"/>
          <a:chOff x="0" y="0"/>
          <a:chExt cx="0" cy="0"/>
        </a:xfrm>
      </p:grpSpPr>
      <p:pic>
        <p:nvPicPr>
          <p:cNvPr id="218" name="Google Shape;218;p38"/>
          <p:cNvPicPr preferRelativeResize="0"/>
          <p:nvPr/>
        </p:nvPicPr>
        <p:blipFill>
          <a:blip r:embed="rId3">
            <a:alphaModFix/>
          </a:blip>
          <a:stretch>
            <a:fillRect/>
          </a:stretch>
        </p:blipFill>
        <p:spPr>
          <a:xfrm>
            <a:off x="178475" y="162725"/>
            <a:ext cx="8814500" cy="4818049"/>
          </a:xfrm>
          <a:prstGeom prst="rect">
            <a:avLst/>
          </a:prstGeom>
          <a:noFill/>
          <a:ln>
            <a:noFill/>
          </a:ln>
        </p:spPr>
      </p:pic>
      <p:sp>
        <p:nvSpPr>
          <p:cNvPr id="219" name="Google Shape;219;p38"/>
          <p:cNvSpPr txBox="1"/>
          <p:nvPr/>
        </p:nvSpPr>
        <p:spPr>
          <a:xfrm>
            <a:off x="535450" y="356975"/>
            <a:ext cx="8127900" cy="78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ctr">
              <a:spcBef>
                <a:spcPts val="0"/>
              </a:spcBef>
              <a:spcAft>
                <a:spcPts val="0"/>
              </a:spcAft>
              <a:buClr>
                <a:schemeClr val="dk2"/>
              </a:buClr>
              <a:buSzPts val="1100"/>
              <a:buFont typeface="Arial"/>
              <a:buNone/>
            </a:pPr>
            <a:r>
              <a:rPr b="1" lang="en" sz="3000">
                <a:solidFill>
                  <a:schemeClr val="lt2"/>
                </a:solidFill>
                <a:latin typeface="Raleway"/>
                <a:ea typeface="Raleway"/>
                <a:cs typeface="Raleway"/>
                <a:sym typeface="Raleway"/>
              </a:rPr>
              <a:t>Closing Thoughts</a:t>
            </a:r>
            <a:endParaRPr b="1" sz="3000">
              <a:solidFill>
                <a:schemeClr val="lt2"/>
              </a:solidFill>
              <a:latin typeface="Raleway"/>
              <a:ea typeface="Raleway"/>
              <a:cs typeface="Raleway"/>
              <a:sym typeface="Raleway"/>
            </a:endParaRPr>
          </a:p>
        </p:txBody>
      </p:sp>
      <p:sp>
        <p:nvSpPr>
          <p:cNvPr id="220" name="Google Shape;220;p38"/>
          <p:cNvSpPr txBox="1"/>
          <p:nvPr>
            <p:ph idx="4294967295" type="body"/>
          </p:nvPr>
        </p:nvSpPr>
        <p:spPr>
          <a:xfrm>
            <a:off x="672750" y="1441775"/>
            <a:ext cx="7826100" cy="326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We Should use the Growing Trend of PCR to Improve our Care</a:t>
            </a:r>
            <a:endParaRPr b="1" sz="16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Our Ability to Flourish Depends on How we Re/Imagine Ourselves</a:t>
            </a:r>
            <a:br>
              <a:rPr lang="en" sz="1400">
                <a:latin typeface="Raleway"/>
                <a:ea typeface="Raleway"/>
                <a:cs typeface="Raleway"/>
                <a:sym typeface="Raleway"/>
              </a:rPr>
            </a:br>
            <a:r>
              <a:rPr lang="en" sz="1400">
                <a:latin typeface="Raleway"/>
                <a:ea typeface="Raleway"/>
                <a:cs typeface="Raleway"/>
                <a:sym typeface="Raleway"/>
              </a:rPr>
              <a:t>We are who we are because of, not in spite of!  </a:t>
            </a:r>
            <a:endParaRPr sz="1300">
              <a:latin typeface="Raleway"/>
              <a:ea typeface="Raleway"/>
              <a:cs typeface="Raleway"/>
              <a:sym typeface="Raleway"/>
            </a:endParaRPr>
          </a:p>
          <a:p>
            <a:pPr indent="0" lvl="0" marL="457200" rtl="0" algn="l">
              <a:spcBef>
                <a:spcPts val="1000"/>
              </a:spcBef>
              <a:spcAft>
                <a:spcPts val="0"/>
              </a:spcAft>
              <a:buNone/>
            </a:pPr>
            <a:br>
              <a:rPr lang="en" sz="1400">
                <a:latin typeface="Raleway"/>
                <a:ea typeface="Raleway"/>
                <a:cs typeface="Raleway"/>
                <a:sym typeface="Raleway"/>
              </a:rPr>
            </a:br>
            <a:endParaRPr sz="1300">
              <a:latin typeface="Raleway"/>
              <a:ea typeface="Raleway"/>
              <a:cs typeface="Raleway"/>
              <a:sym typeface="Raleway"/>
            </a:endParaRPr>
          </a:p>
          <a:p>
            <a:pPr indent="0" lvl="0" marL="0" rtl="0" algn="l">
              <a:spcBef>
                <a:spcPts val="1000"/>
              </a:spcBef>
              <a:spcAft>
                <a:spcPts val="0"/>
              </a:spcAft>
              <a:buNone/>
            </a:pPr>
            <a:r>
              <a:t/>
            </a:r>
            <a:endParaRPr sz="1300">
              <a:latin typeface="Raleway"/>
              <a:ea typeface="Raleway"/>
              <a:cs typeface="Raleway"/>
              <a:sym typeface="Raleway"/>
            </a:endParaRPr>
          </a:p>
          <a:p>
            <a:pPr indent="0" lvl="0" marL="0" rtl="0" algn="l">
              <a:spcBef>
                <a:spcPts val="1000"/>
              </a:spcBef>
              <a:spcAft>
                <a:spcPts val="1000"/>
              </a:spcAft>
              <a:buNone/>
            </a:pPr>
            <a:r>
              <a:rPr lang="en" sz="1300">
                <a:latin typeface="Raleway"/>
                <a:ea typeface="Raleway"/>
                <a:cs typeface="Raleway"/>
                <a:sym typeface="Raleway"/>
              </a:rPr>
              <a:t>        </a:t>
            </a:r>
            <a:endParaRPr sz="1300">
              <a:solidFill>
                <a:schemeClr val="dk2"/>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24" name="Shape 224"/>
        <p:cNvGrpSpPr/>
        <p:nvPr/>
      </p:nvGrpSpPr>
      <p:grpSpPr>
        <a:xfrm>
          <a:off x="0" y="0"/>
          <a:ext cx="0" cy="0"/>
          <a:chOff x="0" y="0"/>
          <a:chExt cx="0" cy="0"/>
        </a:xfrm>
      </p:grpSpPr>
      <p:pic>
        <p:nvPicPr>
          <p:cNvPr id="225" name="Google Shape;225;p39" title="IMG_1009.jpg"/>
          <p:cNvPicPr preferRelativeResize="0"/>
          <p:nvPr/>
        </p:nvPicPr>
        <p:blipFill rotWithShape="1">
          <a:blip r:embed="rId3">
            <a:alphaModFix/>
          </a:blip>
          <a:srcRect b="12495" l="0" r="0" t="12503"/>
          <a:stretch/>
        </p:blipFill>
        <p:spPr>
          <a:xfrm>
            <a:off x="0" y="0"/>
            <a:ext cx="9143997" cy="5143500"/>
          </a:xfrm>
          <a:prstGeom prst="rect">
            <a:avLst/>
          </a:prstGeom>
          <a:noFill/>
          <a:ln>
            <a:noFill/>
          </a:ln>
        </p:spPr>
      </p:pic>
      <p:sp>
        <p:nvSpPr>
          <p:cNvPr id="226" name="Google Shape;226;p39"/>
          <p:cNvSpPr/>
          <p:nvPr/>
        </p:nvSpPr>
        <p:spPr>
          <a:xfrm>
            <a:off x="283000" y="297900"/>
            <a:ext cx="6774000" cy="45477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9"/>
          <p:cNvSpPr txBox="1"/>
          <p:nvPr>
            <p:ph idx="4294967295" type="body"/>
          </p:nvPr>
        </p:nvSpPr>
        <p:spPr>
          <a:xfrm>
            <a:off x="283000" y="297750"/>
            <a:ext cx="6774000" cy="454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accent5"/>
                </a:solidFill>
              </a:rPr>
              <a:t>Intersex Personhood: A Primer </a:t>
            </a:r>
            <a:r>
              <a:rPr b="1" lang="en" sz="2800">
                <a:solidFill>
                  <a:schemeClr val="accent5"/>
                </a:solidFill>
              </a:rPr>
              <a:t> </a:t>
            </a:r>
            <a:endParaRPr b="1" sz="2800">
              <a:solidFill>
                <a:schemeClr val="accent5"/>
              </a:solidFill>
            </a:endParaRPr>
          </a:p>
          <a:p>
            <a:pPr indent="0" lvl="0" marL="0" rtl="0" algn="l">
              <a:lnSpc>
                <a:spcPct val="100000"/>
              </a:lnSpc>
              <a:spcBef>
                <a:spcPts val="1600"/>
              </a:spcBef>
              <a:spcAft>
                <a:spcPts val="1600"/>
              </a:spcAft>
              <a:buNone/>
            </a:pPr>
            <a:r>
              <a:rPr lang="en">
                <a:solidFill>
                  <a:schemeClr val="lt1"/>
                </a:solidFill>
              </a:rPr>
              <a:t> N</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283100" y="712150"/>
            <a:ext cx="8620500" cy="10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people are saying</a:t>
            </a:r>
            <a:endParaRPr/>
          </a:p>
        </p:txBody>
      </p:sp>
      <p:sp>
        <p:nvSpPr>
          <p:cNvPr id="233" name="Google Shape;233;p40"/>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0"/>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0"/>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0"/>
          <p:cNvSpPr txBox="1"/>
          <p:nvPr>
            <p:ph type="title"/>
          </p:nvPr>
        </p:nvSpPr>
        <p:spPr>
          <a:xfrm>
            <a:off x="61252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Translate has officially inspired me to learn French </a:t>
            </a:r>
            <a:endParaRPr sz="2100">
              <a:solidFill>
                <a:schemeClr val="lt1"/>
              </a:solidFill>
            </a:endParaRPr>
          </a:p>
          <a:p>
            <a:pPr indent="0" lvl="0" marL="0" rtl="0" algn="l">
              <a:spcBef>
                <a:spcPts val="1200"/>
              </a:spcBef>
              <a:spcAft>
                <a:spcPts val="1200"/>
              </a:spcAft>
              <a:buNone/>
            </a:pPr>
            <a:r>
              <a:rPr b="0" lang="en" sz="1400"/>
              <a:t>Abby Author</a:t>
            </a:r>
            <a:r>
              <a:rPr b="0" lang="en" sz="1400">
                <a:solidFill>
                  <a:schemeClr val="lt1"/>
                </a:solidFill>
              </a:rPr>
              <a:t>, NYC</a:t>
            </a:r>
            <a:endParaRPr b="0" sz="1400">
              <a:solidFill>
                <a:schemeClr val="lt1"/>
              </a:solidFill>
            </a:endParaRPr>
          </a:p>
        </p:txBody>
      </p:sp>
      <p:sp>
        <p:nvSpPr>
          <p:cNvPr id="237" name="Google Shape;237;p40"/>
          <p:cNvSpPr txBox="1"/>
          <p:nvPr>
            <p:ph type="title"/>
          </p:nvPr>
        </p:nvSpPr>
        <p:spPr>
          <a:xfrm>
            <a:off x="4479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With this app, I’m confident to plan a trip to rural Vietnam</a:t>
            </a:r>
            <a:endParaRPr sz="2100">
              <a:solidFill>
                <a:schemeClr val="lt1"/>
              </a:solidFill>
            </a:endParaRPr>
          </a:p>
          <a:p>
            <a:pPr indent="0" lvl="0" marL="0" rtl="0" algn="l">
              <a:spcBef>
                <a:spcPts val="1200"/>
              </a:spcBef>
              <a:spcAft>
                <a:spcPts val="1200"/>
              </a:spcAft>
              <a:buNone/>
            </a:pPr>
            <a:r>
              <a:rPr b="0" lang="en" sz="1400"/>
              <a:t>Wendy Writer</a:t>
            </a:r>
            <a:r>
              <a:rPr b="0" lang="en" sz="1400">
                <a:solidFill>
                  <a:schemeClr val="lt1"/>
                </a:solidFill>
              </a:rPr>
              <a:t>, CA</a:t>
            </a:r>
            <a:endParaRPr sz="1400">
              <a:solidFill>
                <a:schemeClr val="lt1"/>
              </a:solidFill>
            </a:endParaRPr>
          </a:p>
        </p:txBody>
      </p:sp>
      <p:sp>
        <p:nvSpPr>
          <p:cNvPr id="238" name="Google Shape;238;p40"/>
          <p:cNvSpPr txBox="1"/>
          <p:nvPr>
            <p:ph type="title"/>
          </p:nvPr>
        </p:nvSpPr>
        <p:spPr>
          <a:xfrm>
            <a:off x="328662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Visual translation feels like magic</a:t>
            </a:r>
            <a:endParaRPr sz="2100">
              <a:solidFill>
                <a:schemeClr val="lt1"/>
              </a:solidFill>
            </a:endParaRPr>
          </a:p>
          <a:p>
            <a:pPr indent="0" lvl="0" marL="0" rtl="0" algn="l">
              <a:spcBef>
                <a:spcPts val="1200"/>
              </a:spcBef>
              <a:spcAft>
                <a:spcPts val="1200"/>
              </a:spcAft>
              <a:buNone/>
            </a:pPr>
            <a:r>
              <a:rPr b="0" lang="en" sz="1400"/>
              <a:t>Ronny Reader</a:t>
            </a:r>
            <a:r>
              <a:rPr b="0" lang="en" sz="1400">
                <a:solidFill>
                  <a:schemeClr val="lt1"/>
                </a:solidFill>
              </a:rPr>
              <a:t>, NYC</a:t>
            </a:r>
            <a:endParaRPr b="0" sz="1400">
              <a:solidFill>
                <a:schemeClr val="lt1"/>
              </a:solidFill>
            </a:endParaRPr>
          </a:p>
        </p:txBody>
      </p:sp>
      <p:sp>
        <p:nvSpPr>
          <p:cNvPr id="239" name="Google Shape;239;p40"/>
          <p:cNvSpPr txBox="1"/>
          <p:nvPr/>
        </p:nvSpPr>
        <p:spPr>
          <a:xfrm>
            <a:off x="283100" y="4654975"/>
            <a:ext cx="6244200" cy="2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lt1"/>
                </a:solidFill>
                <a:latin typeface="Lato"/>
                <a:ea typeface="Lato"/>
                <a:cs typeface="Lato"/>
                <a:sym typeface="Lato"/>
              </a:rPr>
              <a:t>Quotes for illustration purposes only</a:t>
            </a:r>
            <a:endParaRPr i="1" sz="1200">
              <a:solidFill>
                <a:schemeClr val="accent5"/>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pic>
        <p:nvPicPr>
          <p:cNvPr id="85" name="Google Shape;85;p15"/>
          <p:cNvPicPr preferRelativeResize="0"/>
          <p:nvPr/>
        </p:nvPicPr>
        <p:blipFill>
          <a:blip r:embed="rId3">
            <a:alphaModFix/>
          </a:blip>
          <a:stretch>
            <a:fillRect/>
          </a:stretch>
        </p:blipFill>
        <p:spPr>
          <a:xfrm>
            <a:off x="178475" y="162725"/>
            <a:ext cx="8814500" cy="4818049"/>
          </a:xfrm>
          <a:prstGeom prst="rect">
            <a:avLst/>
          </a:prstGeom>
          <a:noFill/>
          <a:ln>
            <a:noFill/>
          </a:ln>
        </p:spPr>
      </p:pic>
      <p:sp>
        <p:nvSpPr>
          <p:cNvPr id="86" name="Google Shape;86;p15"/>
          <p:cNvSpPr txBox="1"/>
          <p:nvPr/>
        </p:nvSpPr>
        <p:spPr>
          <a:xfrm>
            <a:off x="535450" y="399075"/>
            <a:ext cx="8127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ctr">
              <a:spcBef>
                <a:spcPts val="0"/>
              </a:spcBef>
              <a:spcAft>
                <a:spcPts val="0"/>
              </a:spcAft>
              <a:buNone/>
            </a:pPr>
            <a:r>
              <a:rPr b="1" lang="en" sz="3000">
                <a:solidFill>
                  <a:schemeClr val="lt2"/>
                </a:solidFill>
                <a:latin typeface="Raleway"/>
                <a:ea typeface="Raleway"/>
                <a:cs typeface="Raleway"/>
                <a:sym typeface="Raleway"/>
              </a:rPr>
              <a:t> Presentation Goals</a:t>
            </a:r>
            <a:endParaRPr b="1" sz="3000">
              <a:solidFill>
                <a:schemeClr val="lt2"/>
              </a:solidFill>
              <a:latin typeface="Raleway"/>
              <a:ea typeface="Raleway"/>
              <a:cs typeface="Raleway"/>
              <a:sym typeface="Raleway"/>
            </a:endParaRPr>
          </a:p>
        </p:txBody>
      </p:sp>
      <p:sp>
        <p:nvSpPr>
          <p:cNvPr id="87" name="Google Shape;87;p15"/>
          <p:cNvSpPr txBox="1"/>
          <p:nvPr>
            <p:ph idx="4294967295" type="body"/>
          </p:nvPr>
        </p:nvSpPr>
        <p:spPr>
          <a:xfrm>
            <a:off x="906150" y="1207150"/>
            <a:ext cx="7317900" cy="34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Explore the Differences Between Pathologized Care vs PCR </a:t>
            </a:r>
            <a:br>
              <a:rPr lang="en" sz="1400">
                <a:latin typeface="Raleway"/>
                <a:ea typeface="Raleway"/>
                <a:cs typeface="Raleway"/>
                <a:sym typeface="Raleway"/>
              </a:rPr>
            </a:br>
            <a:r>
              <a:rPr lang="en" sz="1200">
                <a:latin typeface="Raleway"/>
                <a:ea typeface="Raleway"/>
                <a:cs typeface="Raleway"/>
                <a:sym typeface="Raleway"/>
              </a:rPr>
              <a:t>What I experienced as a child compared to mid-life</a:t>
            </a:r>
            <a:endParaRPr sz="1200">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Explore the Recent</a:t>
            </a:r>
            <a:r>
              <a:rPr b="1" lang="en" sz="1400">
                <a:solidFill>
                  <a:schemeClr val="dk1"/>
                </a:solidFill>
                <a:latin typeface="Raleway"/>
                <a:ea typeface="Raleway"/>
                <a:cs typeface="Raleway"/>
                <a:sym typeface="Raleway"/>
              </a:rPr>
              <a:t> Trend in Rehab Medicine: PCR (person centered rehab) </a:t>
            </a:r>
            <a:br>
              <a:rPr lang="en" sz="1400">
                <a:latin typeface="Raleway"/>
                <a:ea typeface="Raleway"/>
                <a:cs typeface="Raleway"/>
                <a:sym typeface="Raleway"/>
              </a:rPr>
            </a:br>
            <a:r>
              <a:rPr lang="en" sz="1200">
                <a:latin typeface="Raleway"/>
                <a:ea typeface="Raleway"/>
                <a:cs typeface="Raleway"/>
                <a:sym typeface="Raleway"/>
              </a:rPr>
              <a:t>I experienced this as a patient with Shirley Ryan Ability Lab.  </a:t>
            </a:r>
            <a:endParaRPr sz="1200">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Question the Foundations of Modern Medicine: Who Defines us? Who do we Let Decide Our Worth? </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Linking the Importance of Personhood with Better Care &amp; Human Flourishing</a:t>
            </a:r>
            <a:br>
              <a:rPr lang="en" sz="1400">
                <a:latin typeface="Raleway"/>
                <a:ea typeface="Raleway"/>
                <a:cs typeface="Raleway"/>
                <a:sym typeface="Raleway"/>
              </a:rPr>
            </a:br>
            <a:r>
              <a:rPr lang="en" sz="1200">
                <a:latin typeface="Raleway"/>
                <a:ea typeface="Raleway"/>
                <a:cs typeface="Raleway"/>
                <a:sym typeface="Raleway"/>
              </a:rPr>
              <a:t>How we understand ourselves matters to how we are treated &amp; exist in the world</a:t>
            </a:r>
            <a:endParaRPr sz="1200">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Overarching Theme: Interconnectedness Between  Intersex and Disability</a:t>
            </a:r>
            <a:br>
              <a:rPr lang="en" sz="1400">
                <a:latin typeface="Raleway"/>
                <a:ea typeface="Raleway"/>
                <a:cs typeface="Raleway"/>
                <a:sym typeface="Raleway"/>
              </a:rPr>
            </a:br>
            <a:r>
              <a:rPr lang="en" sz="1200">
                <a:latin typeface="Raleway"/>
                <a:ea typeface="Raleway"/>
                <a:cs typeface="Raleway"/>
                <a:sym typeface="Raleway"/>
              </a:rPr>
              <a:t>Celeste Orr, "Cripping Intersex" and Sara Hendren, "What can a Body Do?"</a:t>
            </a:r>
            <a:endParaRPr sz="1200">
              <a:latin typeface="Raleway"/>
              <a:ea typeface="Raleway"/>
              <a:cs typeface="Raleway"/>
              <a:sym typeface="Raleway"/>
            </a:endParaRPr>
          </a:p>
          <a:p>
            <a:pPr indent="0" lvl="0" marL="457200" rtl="0" algn="l">
              <a:spcBef>
                <a:spcPts val="1000"/>
              </a:spcBef>
              <a:spcAft>
                <a:spcPts val="1000"/>
              </a:spcAft>
              <a:buNone/>
            </a:pPr>
            <a:r>
              <a:t/>
            </a:r>
            <a:endParaRPr b="1" sz="1400">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6"/>
          <p:cNvSpPr txBox="1"/>
          <p:nvPr>
            <p:ph idx="1" type="subTitle"/>
          </p:nvPr>
        </p:nvSpPr>
        <p:spPr>
          <a:xfrm>
            <a:off x="265176" y="73152"/>
            <a:ext cx="4045200" cy="5074800"/>
          </a:xfrm>
          <a:prstGeom prst="rect">
            <a:avLst/>
          </a:prstGeom>
        </p:spPr>
        <p:txBody>
          <a:bodyPr anchorCtr="0" anchor="ctr" bIns="0" lIns="91425" spcFirstLastPara="1" rIns="91425" wrap="square" tIns="0">
            <a:noAutofit/>
          </a:bodyPr>
          <a:lstStyle/>
          <a:p>
            <a:pPr indent="0" lvl="0" marL="0" rtl="0" algn="l">
              <a:lnSpc>
                <a:spcPct val="115000"/>
              </a:lnSpc>
              <a:spcBef>
                <a:spcPts val="0"/>
              </a:spcBef>
              <a:spcAft>
                <a:spcPts val="0"/>
              </a:spcAft>
              <a:buNone/>
            </a:pPr>
            <a:r>
              <a:rPr b="1" lang="en" sz="3000">
                <a:solidFill>
                  <a:schemeClr val="dk1"/>
                </a:solidFill>
              </a:rPr>
              <a:t>What is PFFD? </a:t>
            </a:r>
            <a:endParaRPr b="1" sz="3000">
              <a:solidFill>
                <a:schemeClr val="dk1"/>
              </a:solidFill>
            </a:endParaRPr>
          </a:p>
          <a:p>
            <a:pPr indent="-368300" lvl="0" marL="457200" rtl="0" algn="l">
              <a:lnSpc>
                <a:spcPct val="115000"/>
              </a:lnSpc>
              <a:spcBef>
                <a:spcPts val="1600"/>
              </a:spcBef>
              <a:spcAft>
                <a:spcPts val="0"/>
              </a:spcAft>
              <a:buSzPts val="2200"/>
              <a:buChar char="-"/>
            </a:pPr>
            <a:r>
              <a:rPr b="1" lang="en" sz="2200"/>
              <a:t>Rare congenital condition (12 documented cases of bilateral PFFD when I was born in 1976)</a:t>
            </a:r>
            <a:endParaRPr b="1" sz="2200"/>
          </a:p>
          <a:p>
            <a:pPr indent="-368300" lvl="0" marL="457200" rtl="0" algn="l">
              <a:lnSpc>
                <a:spcPct val="115000"/>
              </a:lnSpc>
              <a:spcBef>
                <a:spcPts val="0"/>
              </a:spcBef>
              <a:spcAft>
                <a:spcPts val="0"/>
              </a:spcAft>
              <a:buSzPts val="2200"/>
              <a:buChar char="-"/>
            </a:pPr>
            <a:r>
              <a:rPr b="1" lang="en" sz="2200"/>
              <a:t>Features shortened femur and multiple variations of hip differences (unstable or limited hip mobility)</a:t>
            </a:r>
            <a:endParaRPr b="1" sz="2200"/>
          </a:p>
          <a:p>
            <a:pPr indent="0" lvl="0" marL="0" rtl="0" algn="l">
              <a:lnSpc>
                <a:spcPct val="115000"/>
              </a:lnSpc>
              <a:spcBef>
                <a:spcPts val="1600"/>
              </a:spcBef>
              <a:spcAft>
                <a:spcPts val="1600"/>
              </a:spcAft>
              <a:buNone/>
            </a:pPr>
            <a:r>
              <a:t/>
            </a:r>
            <a:endParaRPr sz="1800"/>
          </a:p>
        </p:txBody>
      </p:sp>
      <p:pic>
        <p:nvPicPr>
          <p:cNvPr id="93" name="Google Shape;93;p16" title="IMG_0504.jpg"/>
          <p:cNvPicPr preferRelativeResize="0"/>
          <p:nvPr/>
        </p:nvPicPr>
        <p:blipFill rotWithShape="1">
          <a:blip r:embed="rId3">
            <a:alphaModFix/>
          </a:blip>
          <a:srcRect b="7813" l="0" r="0" t="7813"/>
          <a:stretch/>
        </p:blipFill>
        <p:spPr>
          <a:xfrm>
            <a:off x="4572000" y="0"/>
            <a:ext cx="4572000"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id="98" name="Google Shape;98;p17" title="IMG_0503.jpg"/>
          <p:cNvPicPr preferRelativeResize="0"/>
          <p:nvPr/>
        </p:nvPicPr>
        <p:blipFill rotWithShape="1">
          <a:blip r:embed="rId3">
            <a:alphaModFix/>
          </a:blip>
          <a:srcRect b="7762" l="0" r="0" t="7771"/>
          <a:stretch/>
        </p:blipFill>
        <p:spPr>
          <a:xfrm>
            <a:off x="-1" y="0"/>
            <a:ext cx="4567200" cy="5143501"/>
          </a:xfrm>
          <a:prstGeom prst="rect">
            <a:avLst/>
          </a:prstGeom>
          <a:noFill/>
          <a:ln>
            <a:noFill/>
          </a:ln>
        </p:spPr>
      </p:pic>
      <p:sp>
        <p:nvSpPr>
          <p:cNvPr id="99" name="Google Shape;99;p17"/>
          <p:cNvSpPr txBox="1"/>
          <p:nvPr>
            <p:ph idx="1" type="body"/>
          </p:nvPr>
        </p:nvSpPr>
        <p:spPr>
          <a:xfrm>
            <a:off x="4832750" y="68650"/>
            <a:ext cx="4033800" cy="49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How I was Pathologized by Doctors</a:t>
            </a:r>
            <a:endParaRPr sz="3000">
              <a:solidFill>
                <a:schemeClr val="dk1"/>
              </a:solidFill>
            </a:endParaRPr>
          </a:p>
          <a:p>
            <a:pPr indent="-342900" lvl="0" marL="457200" rtl="0" algn="l">
              <a:spcBef>
                <a:spcPts val="1600"/>
              </a:spcBef>
              <a:spcAft>
                <a:spcPts val="0"/>
              </a:spcAft>
              <a:buClr>
                <a:srgbClr val="000000"/>
              </a:buClr>
              <a:buSzPts val="1800"/>
              <a:buChar char="-"/>
            </a:pPr>
            <a:r>
              <a:rPr lang="en" sz="1800">
                <a:solidFill>
                  <a:srgbClr val="000000"/>
                </a:solidFill>
              </a:rPr>
              <a:t>One doctor told my parents (when I was 1) that I would never walk, but be relegated to crawling like a snake for the rest of my life </a:t>
            </a:r>
            <a:endParaRPr sz="1800">
              <a:solidFill>
                <a:srgbClr val="000000"/>
              </a:solidFill>
            </a:endParaRPr>
          </a:p>
          <a:p>
            <a:pPr indent="-342900" lvl="0" marL="457200" rtl="0" algn="l">
              <a:spcBef>
                <a:spcPts val="0"/>
              </a:spcBef>
              <a:spcAft>
                <a:spcPts val="0"/>
              </a:spcAft>
              <a:buSzPts val="1800"/>
              <a:buChar char="-"/>
            </a:pPr>
            <a:r>
              <a:rPr lang="en" sz="1800"/>
              <a:t>More open-minded doctors looked at me as fundamentally defective and needing serious medical care for the rest of my life</a:t>
            </a:r>
            <a:endParaRPr sz="1800"/>
          </a:p>
          <a:p>
            <a:pPr indent="0" lvl="0" marL="457200" rtl="0" algn="l">
              <a:spcBef>
                <a:spcPts val="1600"/>
              </a:spcBef>
              <a:spcAft>
                <a:spcPts val="16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178475" y="162725"/>
            <a:ext cx="8814500" cy="4818049"/>
          </a:xfrm>
          <a:prstGeom prst="rect">
            <a:avLst/>
          </a:prstGeom>
          <a:noFill/>
          <a:ln>
            <a:noFill/>
          </a:ln>
        </p:spPr>
      </p:pic>
      <p:sp>
        <p:nvSpPr>
          <p:cNvPr id="105" name="Google Shape;105;p18"/>
          <p:cNvSpPr txBox="1"/>
          <p:nvPr/>
        </p:nvSpPr>
        <p:spPr>
          <a:xfrm>
            <a:off x="906175" y="399075"/>
            <a:ext cx="7317900" cy="918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ctr">
              <a:spcBef>
                <a:spcPts val="0"/>
              </a:spcBef>
              <a:spcAft>
                <a:spcPts val="0"/>
              </a:spcAft>
              <a:buNone/>
            </a:pPr>
            <a:r>
              <a:rPr b="1" lang="en" sz="3000">
                <a:solidFill>
                  <a:schemeClr val="lt2"/>
                </a:solidFill>
                <a:latin typeface="Raleway"/>
                <a:ea typeface="Raleway"/>
                <a:cs typeface="Raleway"/>
                <a:sym typeface="Raleway"/>
              </a:rPr>
              <a:t>The Surgeon and Van Ness Procedure</a:t>
            </a:r>
            <a:endParaRPr b="1" sz="3000">
              <a:solidFill>
                <a:schemeClr val="lt2"/>
              </a:solidFill>
              <a:latin typeface="Raleway"/>
              <a:ea typeface="Raleway"/>
              <a:cs typeface="Raleway"/>
              <a:sym typeface="Raleway"/>
            </a:endParaRPr>
          </a:p>
        </p:txBody>
      </p:sp>
      <p:sp>
        <p:nvSpPr>
          <p:cNvPr id="106" name="Google Shape;106;p18"/>
          <p:cNvSpPr txBox="1"/>
          <p:nvPr>
            <p:ph idx="4294967295" type="body"/>
          </p:nvPr>
        </p:nvSpPr>
        <p:spPr>
          <a:xfrm>
            <a:off x="906175" y="1317975"/>
            <a:ext cx="7317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At 12 years old, a famous surgeon approached us with a "fix"</a:t>
            </a:r>
            <a:br>
              <a:rPr lang="en" sz="1400">
                <a:latin typeface="Raleway"/>
                <a:ea typeface="Raleway"/>
                <a:cs typeface="Raleway"/>
                <a:sym typeface="Raleway"/>
              </a:rPr>
            </a:br>
            <a:r>
              <a:rPr lang="en" sz="1300">
                <a:latin typeface="Raleway"/>
                <a:ea typeface="Raleway"/>
                <a:cs typeface="Raleway"/>
                <a:sym typeface="Raleway"/>
              </a:rPr>
              <a:t>The Van Ness procedure, still used today, rotates your ankle 180 degrees to act like a knee and lengthens your limb with a prosthetic.  </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There were major risks of de-rotation and multiple surgeries</a:t>
            </a:r>
            <a:r>
              <a:rPr b="1" lang="en" sz="1400">
                <a:solidFill>
                  <a:schemeClr val="dk1"/>
                </a:solidFill>
                <a:latin typeface="Raleway"/>
                <a:ea typeface="Raleway"/>
                <a:cs typeface="Raleway"/>
                <a:sym typeface="Raleway"/>
              </a:rPr>
              <a:t> </a:t>
            </a:r>
            <a:br>
              <a:rPr lang="en" sz="1400">
                <a:latin typeface="Raleway"/>
                <a:ea typeface="Raleway"/>
                <a:cs typeface="Raleway"/>
                <a:sym typeface="Raleway"/>
              </a:rPr>
            </a:br>
            <a:r>
              <a:rPr lang="en" sz="1300">
                <a:latin typeface="Raleway"/>
                <a:ea typeface="Raleway"/>
                <a:cs typeface="Raleway"/>
                <a:sym typeface="Raleway"/>
              </a:rPr>
              <a:t>We all decided together to not do the surgery; it was too new and too risky</a:t>
            </a:r>
            <a:r>
              <a:rPr lang="en" sz="1300">
                <a:latin typeface="Raleway"/>
                <a:ea typeface="Raleway"/>
                <a:cs typeface="Raleway"/>
                <a:sym typeface="Raleway"/>
              </a:rPr>
              <a:t> </a:t>
            </a:r>
            <a:endParaRPr sz="13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600">
                <a:solidFill>
                  <a:schemeClr val="dk1"/>
                </a:solidFill>
                <a:latin typeface="Raleway"/>
                <a:ea typeface="Raleway"/>
                <a:cs typeface="Raleway"/>
                <a:sym typeface="Raleway"/>
              </a:rPr>
              <a:t>The Surgeon's Wrath</a:t>
            </a:r>
            <a:r>
              <a:rPr b="1" lang="en" sz="1600">
                <a:solidFill>
                  <a:schemeClr val="dk1"/>
                </a:solidFill>
                <a:latin typeface="Raleway"/>
                <a:ea typeface="Raleway"/>
                <a:cs typeface="Raleway"/>
                <a:sym typeface="Raleway"/>
              </a:rPr>
              <a:t> </a:t>
            </a:r>
            <a:br>
              <a:rPr lang="en" sz="1400">
                <a:latin typeface="Raleway"/>
                <a:ea typeface="Raleway"/>
                <a:cs typeface="Raleway"/>
                <a:sym typeface="Raleway"/>
              </a:rPr>
            </a:br>
            <a:r>
              <a:rPr lang="en" sz="1300">
                <a:latin typeface="Raleway"/>
                <a:ea typeface="Raleway"/>
                <a:cs typeface="Raleway"/>
                <a:sym typeface="Raleway"/>
              </a:rPr>
              <a:t>The surgeon was offended and told my parents they were dooming me to be short all my life and have limited mobility. Parents  were robbing me of a better future</a:t>
            </a:r>
            <a:endParaRPr sz="1300">
              <a:solidFill>
                <a:schemeClr val="dk2"/>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0" y="0"/>
            <a:ext cx="9144000" cy="51435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3400"/>
              <a:t> </a:t>
            </a:r>
            <a:endParaRPr sz="1200"/>
          </a:p>
          <a:p>
            <a:pPr indent="0" lvl="0" marL="0" rtl="0" algn="l">
              <a:spcBef>
                <a:spcPts val="0"/>
              </a:spcBef>
              <a:spcAft>
                <a:spcPts val="0"/>
              </a:spcAft>
              <a:buNone/>
            </a:pPr>
            <a:r>
              <a:rPr lang="en" sz="3000"/>
              <a:t>Long Term Effects of Medical Pathology</a:t>
            </a:r>
            <a:endParaRPr sz="3000"/>
          </a:p>
          <a:p>
            <a:pPr indent="0" lvl="0" marL="0" rtl="0" algn="l">
              <a:spcBef>
                <a:spcPts val="0"/>
              </a:spcBef>
              <a:spcAft>
                <a:spcPts val="0"/>
              </a:spcAft>
              <a:buNone/>
            </a:pPr>
            <a:r>
              <a:t/>
            </a:r>
            <a:endParaRPr sz="2600"/>
          </a:p>
          <a:p>
            <a:pPr indent="0" lvl="0" marL="0" rtl="0" algn="l">
              <a:spcBef>
                <a:spcPts val="0"/>
              </a:spcBef>
              <a:spcAft>
                <a:spcPts val="0"/>
              </a:spcAft>
              <a:buNone/>
            </a:pPr>
            <a:r>
              <a:rPr lang="en" sz="1800">
                <a:solidFill>
                  <a:schemeClr val="accent5"/>
                </a:solidFill>
              </a:rPr>
              <a:t>Defective as born. Life was about overcoming (i.e. working harder, being smarter) just to have a chance at living a decent life. Shame based: difference is inherently negative.</a:t>
            </a:r>
            <a:endParaRPr sz="1800">
              <a:solidFill>
                <a:schemeClr val="accent5"/>
              </a:solidFill>
            </a:endParaRPr>
          </a:p>
          <a:p>
            <a:pPr indent="0" lvl="0" marL="0" rtl="0" algn="l">
              <a:spcBef>
                <a:spcPts val="0"/>
              </a:spcBef>
              <a:spcAft>
                <a:spcPts val="0"/>
              </a:spcAft>
              <a:buNone/>
            </a:pPr>
            <a:r>
              <a:t/>
            </a:r>
            <a:endParaRPr sz="2400">
              <a:solidFill>
                <a:schemeClr val="accent5"/>
              </a:solidFill>
            </a:endParaRPr>
          </a:p>
          <a:p>
            <a:pPr indent="0" lvl="0" marL="0" rtl="0" algn="l">
              <a:spcBef>
                <a:spcPts val="0"/>
              </a:spcBef>
              <a:spcAft>
                <a:spcPts val="0"/>
              </a:spcAft>
              <a:buNone/>
            </a:pPr>
            <a:r>
              <a:rPr lang="en" sz="1800">
                <a:solidFill>
                  <a:schemeClr val="accent5"/>
                </a:solidFill>
              </a:rPr>
              <a:t>Parental Guilt: did we make the right decision? Is Gustavo going to blame us later for not doing the surgery? It is a quandary, and one that stays with you.  A haunting: "one way in which abusive systems of power make themselves known and their impacts felt … especially when they are supposedly over and done with." - Orr, page 25-26</a:t>
            </a:r>
            <a:endParaRPr sz="1800">
              <a:solidFill>
                <a:schemeClr val="accent5"/>
              </a:solidFill>
            </a:endParaRPr>
          </a:p>
          <a:p>
            <a:pPr indent="0" lvl="0" marL="0" rtl="0" algn="l">
              <a:spcBef>
                <a:spcPts val="0"/>
              </a:spcBef>
              <a:spcAft>
                <a:spcPts val="0"/>
              </a:spcAft>
              <a:buNone/>
            </a:pPr>
            <a:r>
              <a:t/>
            </a:r>
            <a:endParaRPr sz="2400">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178475" y="162725"/>
            <a:ext cx="8814500" cy="4818049"/>
          </a:xfrm>
          <a:prstGeom prst="rect">
            <a:avLst/>
          </a:prstGeom>
          <a:noFill/>
          <a:ln>
            <a:noFill/>
          </a:ln>
        </p:spPr>
      </p:pic>
      <p:sp>
        <p:nvSpPr>
          <p:cNvPr id="117" name="Google Shape;117;p20"/>
          <p:cNvSpPr txBox="1"/>
          <p:nvPr/>
        </p:nvSpPr>
        <p:spPr>
          <a:xfrm>
            <a:off x="823775" y="343250"/>
            <a:ext cx="7400400" cy="1034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b="1" sz="3000">
              <a:solidFill>
                <a:schemeClr val="lt2"/>
              </a:solidFill>
              <a:latin typeface="Raleway"/>
              <a:ea typeface="Raleway"/>
              <a:cs typeface="Raleway"/>
              <a:sym typeface="Raleway"/>
            </a:endParaRPr>
          </a:p>
          <a:p>
            <a:pPr indent="0" lvl="0" marL="0" rtl="0" algn="ctr">
              <a:spcBef>
                <a:spcPts val="0"/>
              </a:spcBef>
              <a:spcAft>
                <a:spcPts val="0"/>
              </a:spcAft>
              <a:buNone/>
            </a:pPr>
            <a:r>
              <a:rPr b="1" lang="en" sz="3000">
                <a:solidFill>
                  <a:schemeClr val="lt2"/>
                </a:solidFill>
                <a:latin typeface="Raleway"/>
                <a:ea typeface="Raleway"/>
                <a:cs typeface="Raleway"/>
                <a:sym typeface="Raleway"/>
              </a:rPr>
              <a:t>Non-Pathologized Care: the Shirley Ryan Approach &amp; PCR</a:t>
            </a:r>
            <a:endParaRPr b="1" sz="3000">
              <a:solidFill>
                <a:schemeClr val="lt2"/>
              </a:solidFill>
              <a:latin typeface="Raleway"/>
              <a:ea typeface="Raleway"/>
              <a:cs typeface="Raleway"/>
              <a:sym typeface="Raleway"/>
            </a:endParaRPr>
          </a:p>
        </p:txBody>
      </p:sp>
      <p:sp>
        <p:nvSpPr>
          <p:cNvPr id="118" name="Google Shape;118;p20"/>
          <p:cNvSpPr txBox="1"/>
          <p:nvPr>
            <p:ph idx="4294967295" type="body"/>
          </p:nvPr>
        </p:nvSpPr>
        <p:spPr>
          <a:xfrm>
            <a:off x="672750" y="1377475"/>
            <a:ext cx="78261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Founded in 1954 as the Rehab Institute of Chicago</a:t>
            </a:r>
            <a:br>
              <a:rPr lang="en" sz="1400">
                <a:latin typeface="Raleway"/>
                <a:ea typeface="Raleway"/>
                <a:cs typeface="Raleway"/>
                <a:sym typeface="Raleway"/>
              </a:rPr>
            </a:br>
            <a:r>
              <a:rPr lang="en" sz="1300">
                <a:latin typeface="Raleway"/>
                <a:ea typeface="Raleway"/>
                <a:cs typeface="Raleway"/>
                <a:sym typeface="Raleway"/>
              </a:rPr>
              <a:t>Communal in nature: doctors, nurses, therapists, and patients ate together, and formed connections that extended beyond treatment</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Dr. George Betts (&amp; others) saw Disability Differently</a:t>
            </a:r>
            <a:br>
              <a:rPr lang="en" sz="1400">
                <a:latin typeface="Raleway"/>
                <a:ea typeface="Raleway"/>
                <a:cs typeface="Raleway"/>
                <a:sym typeface="Raleway"/>
              </a:rPr>
            </a:br>
            <a:r>
              <a:rPr lang="en" sz="1300">
                <a:latin typeface="Raleway"/>
                <a:ea typeface="Raleway"/>
                <a:cs typeface="Raleway"/>
                <a:sym typeface="Raleway"/>
              </a:rPr>
              <a:t>"Children born with disabilities are fundamentally whole and complete just as they are. It is everyone else in society who tells them something is wrong with them" </a:t>
            </a:r>
            <a:endParaRPr sz="13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600">
                <a:solidFill>
                  <a:schemeClr val="dk1"/>
                </a:solidFill>
                <a:latin typeface="Raleway"/>
                <a:ea typeface="Raleway"/>
                <a:cs typeface="Raleway"/>
                <a:sym typeface="Raleway"/>
              </a:rPr>
              <a:t>In 2017 they became the Shirley Ryan Ability Lab</a:t>
            </a:r>
            <a:br>
              <a:rPr lang="en" sz="1400">
                <a:latin typeface="Raleway"/>
                <a:ea typeface="Raleway"/>
                <a:cs typeface="Raleway"/>
                <a:sym typeface="Raleway"/>
              </a:rPr>
            </a:br>
            <a:r>
              <a:rPr lang="en" sz="1300">
                <a:latin typeface="Raleway"/>
                <a:ea typeface="Raleway"/>
                <a:cs typeface="Raleway"/>
                <a:sym typeface="Raleway"/>
              </a:rPr>
              <a:t>Focused on translational (i.e. "bench to bedside") medicine and personalized care. There are </a:t>
            </a:r>
            <a:r>
              <a:rPr b="1" lang="en" sz="1300">
                <a:latin typeface="Raleway"/>
                <a:ea typeface="Raleway"/>
                <a:cs typeface="Raleway"/>
                <a:sym typeface="Raleway"/>
              </a:rPr>
              <a:t>NO surgeons </a:t>
            </a:r>
            <a:r>
              <a:rPr lang="en" sz="1300">
                <a:latin typeface="Raleway"/>
                <a:ea typeface="Raleway"/>
                <a:cs typeface="Raleway"/>
                <a:sym typeface="Raleway"/>
              </a:rPr>
              <a:t>on staff</a:t>
            </a:r>
            <a:endParaRPr sz="1300">
              <a:latin typeface="Raleway"/>
              <a:ea typeface="Raleway"/>
              <a:cs typeface="Raleway"/>
              <a:sym typeface="Raleway"/>
            </a:endParaRPr>
          </a:p>
          <a:p>
            <a:pPr indent="0" lvl="0" marL="0" rtl="0" algn="l">
              <a:spcBef>
                <a:spcPts val="1000"/>
              </a:spcBef>
              <a:spcAft>
                <a:spcPts val="1000"/>
              </a:spcAft>
              <a:buNone/>
            </a:pPr>
            <a:r>
              <a:rPr lang="en" sz="1300">
                <a:latin typeface="Raleway"/>
                <a:ea typeface="Raleway"/>
                <a:cs typeface="Raleway"/>
                <a:sym typeface="Raleway"/>
              </a:rPr>
              <a:t>        </a:t>
            </a:r>
            <a:endParaRPr sz="1300">
              <a:solidFill>
                <a:schemeClr val="dk2"/>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pic>
        <p:nvPicPr>
          <p:cNvPr id="123" name="Google Shape;123;p21" title="RCW_8804-scaled.jpg"/>
          <p:cNvPicPr preferRelativeResize="0"/>
          <p:nvPr/>
        </p:nvPicPr>
        <p:blipFill rotWithShape="1">
          <a:blip r:embed="rId3">
            <a:alphaModFix/>
          </a:blip>
          <a:srcRect b="0" l="20386" r="20386" t="0"/>
          <a:stretch/>
        </p:blipFill>
        <p:spPr>
          <a:xfrm>
            <a:off x="-1" y="0"/>
            <a:ext cx="4567199" cy="5143502"/>
          </a:xfrm>
          <a:prstGeom prst="rect">
            <a:avLst/>
          </a:prstGeom>
          <a:noFill/>
          <a:ln>
            <a:noFill/>
          </a:ln>
        </p:spPr>
      </p:pic>
      <p:sp>
        <p:nvSpPr>
          <p:cNvPr id="124" name="Google Shape;124;p21"/>
          <p:cNvSpPr txBox="1"/>
          <p:nvPr>
            <p:ph idx="1" type="body"/>
          </p:nvPr>
        </p:nvSpPr>
        <p:spPr>
          <a:xfrm>
            <a:off x="4832750" y="68650"/>
            <a:ext cx="4033800" cy="49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Shirley Ryan Ability Lab</a:t>
            </a:r>
            <a:endParaRPr sz="3000">
              <a:solidFill>
                <a:schemeClr val="dk1"/>
              </a:solidFill>
            </a:endParaRPr>
          </a:p>
          <a:p>
            <a:pPr indent="-342900" lvl="0" marL="457200" rtl="0" algn="l">
              <a:spcBef>
                <a:spcPts val="1600"/>
              </a:spcBef>
              <a:spcAft>
                <a:spcPts val="0"/>
              </a:spcAft>
              <a:buSzPts val="1800"/>
              <a:buChar char="-"/>
            </a:pPr>
            <a:r>
              <a:rPr lang="en" sz="1800">
                <a:solidFill>
                  <a:srgbClr val="000000"/>
                </a:solidFill>
              </a:rPr>
              <a:t>Leading Research Facility</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Translational Medicine</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PCR Imbued in their culture</a:t>
            </a:r>
            <a:endParaRPr sz="1800">
              <a:solidFill>
                <a:srgbClr val="000000"/>
              </a:solidFill>
            </a:endParaRPr>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latin typeface="Raleway"/>
              <a:ea typeface="Raleway"/>
              <a:cs typeface="Raleway"/>
              <a:sym typeface="Raleway"/>
            </a:endParaRPr>
          </a:p>
          <a:p>
            <a:pPr indent="0" lvl="0" marL="457200" rtl="0" algn="l">
              <a:spcBef>
                <a:spcPts val="1600"/>
              </a:spcBef>
              <a:spcAft>
                <a:spcPts val="1600"/>
              </a:spcAft>
              <a:buNone/>
            </a:pPr>
            <a:r>
              <a:rPr lang="en" sz="1100">
                <a:latin typeface="Raleway"/>
                <a:ea typeface="Raleway"/>
                <a:cs typeface="Raleway"/>
                <a:sym typeface="Raleway"/>
              </a:rPr>
              <a:t>Image Copyright - Shirley Ryan Ability Lab</a:t>
            </a:r>
            <a:endParaRPr sz="1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